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4" r:id="rId7"/>
    <p:sldId id="263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298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8192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054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656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615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647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650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482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816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155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740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31654-D302-4C87-91CE-AC3683FE5FAA}" type="datetimeFigureOut">
              <a:rPr lang="pl-PL" smtClean="0"/>
              <a:t>26.07.2022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E4568-77FE-425B-9AA8-5C8B305041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353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914166" y="1358537"/>
            <a:ext cx="8915399" cy="1536800"/>
          </a:xfrm>
          <a:noFill/>
        </p:spPr>
        <p:txBody>
          <a:bodyPr>
            <a:noAutofit/>
          </a:bodyPr>
          <a:lstStyle/>
          <a:p>
            <a:r>
              <a:rPr lang="pl-PL" sz="3600" b="1" dirty="0"/>
              <a:t>Żywienie osób z udarem mózgu</a:t>
            </a:r>
          </a:p>
        </p:txBody>
      </p:sp>
      <p:pic>
        <p:nvPicPr>
          <p:cNvPr id="4" name="Obraz 3" descr="C:\Users\INWEST~1\AppData\Local\Temp\Rar$DIa4092.10328\logo_FE_Wiedza_Edukacja_Rozwoj_rgb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879" y="209401"/>
            <a:ext cx="129857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az 4" descr="C:\Users\start\AppData\Local\Temp\Rar$DIa3424.32389\EU_EFS_rgb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308" y="209401"/>
            <a:ext cx="207454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 descr="C:\Users\INWEST~1\AppData\Local\Temp\Rar$DIa3776.16707\znak_barw_rp_poziom_szara_ramka_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13" y="209401"/>
            <a:ext cx="164782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logo_n255ewZasób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5" y="5837663"/>
            <a:ext cx="1105569" cy="61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3439886" y="531345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/>
              <a:t>Tomasz Dziedzic</a:t>
            </a:r>
          </a:p>
          <a:p>
            <a:r>
              <a:rPr lang="pl-PL" b="1" dirty="0" smtClean="0"/>
              <a:t>Szpital Uniwersytecki w Krakowie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81496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61258" y="1469569"/>
            <a:ext cx="11930742" cy="2922813"/>
          </a:xfrm>
          <a:noFill/>
        </p:spPr>
        <p:txBody>
          <a:bodyPr>
            <a:noAutofit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600" dirty="0"/>
              <a:t/>
            </a:r>
            <a:br>
              <a:rPr lang="pl-PL" sz="3600" dirty="0"/>
            </a:br>
            <a:r>
              <a:rPr lang="pl-PL" sz="3200" b="1" dirty="0" smtClean="0">
                <a:solidFill>
                  <a:schemeClr val="tx2"/>
                </a:solidFill>
              </a:rPr>
              <a:t>Projekt </a:t>
            </a:r>
            <a:r>
              <a:rPr lang="pl-PL" sz="3200" b="1" dirty="0">
                <a:solidFill>
                  <a:schemeClr val="tx2"/>
                </a:solidFill>
              </a:rPr>
              <a:t>nr POWR.05.01.00-00-0032/17 „Profilaktyka chorób naczyń mózgowych szansą na długie życie” współfinansowany przez Unię Europejską ze środków Europejskiego Funduszu Społecznego w ramach Programu Operacyjnego Wiedza Edukacja Rozwój </a:t>
            </a:r>
            <a:r>
              <a:rPr lang="pl-PL" sz="3200" b="1" dirty="0" smtClean="0">
                <a:solidFill>
                  <a:schemeClr val="tx2"/>
                </a:solidFill>
              </a:rPr>
              <a:t>2014-2020</a:t>
            </a:r>
            <a:endParaRPr lang="pl-PL" sz="3200" b="1" dirty="0">
              <a:solidFill>
                <a:schemeClr val="tx2"/>
              </a:solidFill>
            </a:endParaRPr>
          </a:p>
        </p:txBody>
      </p:sp>
      <p:pic>
        <p:nvPicPr>
          <p:cNvPr id="4" name="Obraz 3" descr="C:\Users\INWEST~1\AppData\Local\Temp\Rar$DIa4092.10328\logo_FE_Wiedza_Edukacja_Rozwoj_rgb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879" y="209401"/>
            <a:ext cx="129857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az 4" descr="C:\Users\start\AppData\Local\Temp\Rar$DIa3424.32389\EU_EFS_rgb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308" y="209401"/>
            <a:ext cx="207454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 descr="C:\Users\INWEST~1\AppData\Local\Temp\Rar$DIa3776.16707\znak_barw_rp_poziom_szara_ramka_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13" y="209401"/>
            <a:ext cx="1647825" cy="611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logo_n255ewZasób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5" y="5837663"/>
            <a:ext cx="1105569" cy="61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72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04717"/>
            <a:ext cx="10515600" cy="982638"/>
          </a:xfrm>
        </p:spPr>
        <p:txBody>
          <a:bodyPr>
            <a:normAutofit/>
          </a:bodyPr>
          <a:lstStyle/>
          <a:p>
            <a:r>
              <a:rPr lang="pl-PL" sz="4000" b="1" dirty="0" smtClean="0">
                <a:latin typeface="+mn-lt"/>
              </a:rPr>
              <a:t>Piramida żywieniowa</a:t>
            </a:r>
            <a:endParaRPr lang="pl-PL" sz="4000" b="1" dirty="0">
              <a:latin typeface="+mn-lt"/>
            </a:endParaRPr>
          </a:p>
        </p:txBody>
      </p:sp>
      <p:pic>
        <p:nvPicPr>
          <p:cNvPr id="1026" name="Picture 2" descr="piramida Å¼ywienia 20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675" y="1329679"/>
            <a:ext cx="5570650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1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1224" y="-325465"/>
            <a:ext cx="10515600" cy="1859797"/>
          </a:xfrm>
        </p:spPr>
        <p:txBody>
          <a:bodyPr>
            <a:normAutofit/>
          </a:bodyPr>
          <a:lstStyle/>
          <a:p>
            <a:r>
              <a:rPr lang="pl-PL" sz="4000" b="1" dirty="0">
                <a:latin typeface="+mn-lt"/>
              </a:rPr>
              <a:t>Piramida żywieniowa</a:t>
            </a:r>
            <a:endParaRPr lang="pl-PL" sz="4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34332"/>
            <a:ext cx="10515600" cy="4642631"/>
          </a:xfrm>
        </p:spPr>
        <p:txBody>
          <a:bodyPr/>
          <a:lstStyle/>
          <a:p>
            <a:r>
              <a:rPr lang="pl-PL" b="1" dirty="0" smtClean="0"/>
              <a:t>4-5 posiłków co 3-4 godz.</a:t>
            </a:r>
          </a:p>
          <a:p>
            <a:endParaRPr lang="pl-PL" b="1" dirty="0"/>
          </a:p>
          <a:p>
            <a:r>
              <a:rPr lang="pl-PL" b="1" dirty="0" smtClean="0"/>
              <a:t>Co najmniej połowa posiłków to warzywa i owoce w proporcjach:</a:t>
            </a:r>
          </a:p>
          <a:p>
            <a:pPr marL="0" indent="0">
              <a:buNone/>
            </a:pPr>
            <a:r>
              <a:rPr lang="pl-PL" b="1" dirty="0" smtClean="0"/>
              <a:t>¾ : ¼ </a:t>
            </a:r>
          </a:p>
          <a:p>
            <a:pPr marL="0" indent="0">
              <a:buNone/>
            </a:pPr>
            <a:endParaRPr lang="pl-PL" b="1" dirty="0"/>
          </a:p>
          <a:p>
            <a:r>
              <a:rPr lang="pl-PL" b="1" dirty="0" smtClean="0"/>
              <a:t>Produkty zbożowe pełnoziarniste</a:t>
            </a:r>
          </a:p>
          <a:p>
            <a:endParaRPr lang="pl-PL" b="1" dirty="0"/>
          </a:p>
          <a:p>
            <a:r>
              <a:rPr lang="pl-PL" b="1" dirty="0" smtClean="0"/>
              <a:t>Co najmniej 2 szklanki mleka (mogą być zastąpione przez jogurt, kefir – częściowo ser)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98655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1224" y="-325465"/>
            <a:ext cx="10515600" cy="1859797"/>
          </a:xfrm>
        </p:spPr>
        <p:txBody>
          <a:bodyPr>
            <a:normAutofit/>
          </a:bodyPr>
          <a:lstStyle/>
          <a:p>
            <a:r>
              <a:rPr lang="pl-PL" sz="4000" b="1" dirty="0">
                <a:latin typeface="+mn-lt"/>
              </a:rPr>
              <a:t>Piramida żywieniowa</a:t>
            </a:r>
            <a:endParaRPr lang="pl-PL" sz="4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34332"/>
            <a:ext cx="10515600" cy="4642631"/>
          </a:xfrm>
        </p:spPr>
        <p:txBody>
          <a:bodyPr/>
          <a:lstStyle/>
          <a:p>
            <a:r>
              <a:rPr lang="pl-PL" b="1" dirty="0" smtClean="0"/>
              <a:t>Ograniczaj spożycie mięsa, zwłaszcza czerwonego i przetworzonych produktów do 0.5 kg/</a:t>
            </a:r>
            <a:r>
              <a:rPr lang="pl-PL" b="1" dirty="0" err="1" smtClean="0"/>
              <a:t>tydz</a:t>
            </a:r>
            <a:r>
              <a:rPr lang="pl-PL" b="1" dirty="0" smtClean="0"/>
              <a:t>.</a:t>
            </a:r>
          </a:p>
          <a:p>
            <a:endParaRPr lang="pl-PL" b="1" dirty="0"/>
          </a:p>
          <a:p>
            <a:r>
              <a:rPr lang="pl-PL" b="1" dirty="0" smtClean="0"/>
              <a:t>Jedz ryby, nasiona roślin strączkowych i jaja</a:t>
            </a:r>
          </a:p>
          <a:p>
            <a:endParaRPr lang="pl-PL" b="1" dirty="0"/>
          </a:p>
          <a:p>
            <a:r>
              <a:rPr lang="pl-PL" b="1" dirty="0" smtClean="0"/>
              <a:t>Ograniczaj spożycie tłuszczów zwierzęcych, zastąp je roślinnymi.</a:t>
            </a:r>
          </a:p>
          <a:p>
            <a:endParaRPr lang="pl-PL" b="1" dirty="0"/>
          </a:p>
          <a:p>
            <a:r>
              <a:rPr lang="pl-PL" b="1" dirty="0" smtClean="0"/>
              <a:t>Unikaj cukru i słodyczy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56070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1224" y="-325465"/>
            <a:ext cx="10515600" cy="1859797"/>
          </a:xfrm>
        </p:spPr>
        <p:txBody>
          <a:bodyPr>
            <a:normAutofit/>
          </a:bodyPr>
          <a:lstStyle/>
          <a:p>
            <a:r>
              <a:rPr lang="pl-PL" sz="4000" b="1" dirty="0">
                <a:latin typeface="+mn-lt"/>
              </a:rPr>
              <a:t>Piramida żywieniowa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348354"/>
            <a:ext cx="10515600" cy="5207430"/>
          </a:xfrm>
        </p:spPr>
        <p:txBody>
          <a:bodyPr/>
          <a:lstStyle/>
          <a:p>
            <a:endParaRPr lang="pl-PL" b="1" dirty="0" smtClean="0"/>
          </a:p>
          <a:p>
            <a:r>
              <a:rPr lang="pl-PL" b="1" dirty="0" smtClean="0"/>
              <a:t>Nie dosalaj potraw – używaj ziół</a:t>
            </a:r>
          </a:p>
          <a:p>
            <a:endParaRPr lang="pl-PL" b="1" dirty="0"/>
          </a:p>
          <a:p>
            <a:r>
              <a:rPr lang="pl-PL" b="1" dirty="0" smtClean="0"/>
              <a:t>Wypijaj co najmniej 1.5 L wody dziennie</a:t>
            </a:r>
          </a:p>
          <a:p>
            <a:endParaRPr lang="pl-PL" b="1" dirty="0"/>
          </a:p>
          <a:p>
            <a:r>
              <a:rPr lang="pl-PL" b="1" dirty="0" smtClean="0"/>
              <a:t>Unikaj alkoholu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1978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86603"/>
            <a:ext cx="10515600" cy="1187355"/>
          </a:xfrm>
        </p:spPr>
        <p:txBody>
          <a:bodyPr>
            <a:normAutofit/>
          </a:bodyPr>
          <a:lstStyle/>
          <a:p>
            <a:r>
              <a:rPr lang="pl-PL" sz="4000" b="1" dirty="0" smtClean="0">
                <a:latin typeface="+mn-lt"/>
              </a:rPr>
              <a:t>Typy diet</a:t>
            </a:r>
            <a:endParaRPr lang="pl-PL" sz="40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83140"/>
            <a:ext cx="10515600" cy="4593823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Śródziemnomorska:</a:t>
            </a:r>
            <a:r>
              <a:rPr lang="pl-PL" dirty="0" smtClean="0"/>
              <a:t> ↑ pokarmy roślinne (warzywa, owoce, orzechy, rośliny strączkowe), oliwa z oliwek, zboża; średnia ilość ryb i drobiu oraz wina; ↓nabiału, czerwonego i przetworzonego mięsa oraz cukru</a:t>
            </a:r>
          </a:p>
          <a:p>
            <a:endParaRPr lang="pl-PL" dirty="0"/>
          </a:p>
          <a:p>
            <a:r>
              <a:rPr lang="pl-PL" b="1" dirty="0" smtClean="0"/>
              <a:t>DASH:</a:t>
            </a:r>
            <a:r>
              <a:rPr lang="pl-PL" dirty="0" smtClean="0"/>
              <a:t> </a:t>
            </a:r>
            <a:r>
              <a:rPr lang="pl-PL" dirty="0"/>
              <a:t>↑ pokarmy roślinne (warzywa, owoce, orzechy, rośliny strączkowe</a:t>
            </a:r>
            <a:r>
              <a:rPr lang="pl-PL" dirty="0" smtClean="0"/>
              <a:t>) oraz niskotłuszczowych produktów mlecznych; ↓ </a:t>
            </a:r>
            <a:r>
              <a:rPr lang="pl-PL" dirty="0"/>
              <a:t>czerwonego i przetworzonego </a:t>
            </a:r>
            <a:r>
              <a:rPr lang="pl-PL" dirty="0" smtClean="0"/>
              <a:t>mięsa, cukru, nasyconych kwasów tłuszczowych i cholesterolu</a:t>
            </a:r>
          </a:p>
          <a:p>
            <a:endParaRPr lang="pl-PL" dirty="0"/>
          </a:p>
          <a:p>
            <a:r>
              <a:rPr lang="pl-PL" b="1" dirty="0" smtClean="0"/>
              <a:t>Nordycka:</a:t>
            </a:r>
            <a:r>
              <a:rPr lang="pl-PL" dirty="0" smtClean="0"/>
              <a:t> ↑ ryby, jabłka, gruszki, kapusta, korzenie warzyw, chleb żytni, płatki owsiane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033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25" y="1656914"/>
            <a:ext cx="10721149" cy="354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4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025" y="627960"/>
            <a:ext cx="8891949" cy="560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620" y="691476"/>
            <a:ext cx="8942760" cy="547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200</Words>
  <Application>Microsoft Office PowerPoint</Application>
  <PresentationFormat>Panoramiczny</PresentationFormat>
  <Paragraphs>35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Motyw pakietu Office</vt:lpstr>
      <vt:lpstr>Żywienie osób z udarem mózgu</vt:lpstr>
      <vt:lpstr>Piramida żywieniowa</vt:lpstr>
      <vt:lpstr>Piramida żywieniowa</vt:lpstr>
      <vt:lpstr>Piramida żywieniowa</vt:lpstr>
      <vt:lpstr>Piramida żywieniowa</vt:lpstr>
      <vt:lpstr>Typy diet</vt:lpstr>
      <vt:lpstr>Prezentacja programu PowerPoint</vt:lpstr>
      <vt:lpstr>Prezentacja programu PowerPoint</vt:lpstr>
      <vt:lpstr>Prezentacja programu PowerPoint</vt:lpstr>
      <vt:lpstr>  Projekt nr POWR.05.01.00-00-0032/17 „Profilaktyka chorób naczyń mózgowych szansą na długie życie” współfinansowany przez Unię Europejską ze środków Europejskiego Funduszu Społecznego w ramach Programu Operacyjnego Wiedza Edukacja Rozwój 2014-2020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Żywienie po udarze</dc:title>
  <dc:creator>Tomasz D</dc:creator>
  <cp:lastModifiedBy>Agnieszka Sułek</cp:lastModifiedBy>
  <cp:revision>17</cp:revision>
  <dcterms:created xsi:type="dcterms:W3CDTF">2018-05-26T15:26:29Z</dcterms:created>
  <dcterms:modified xsi:type="dcterms:W3CDTF">2022-07-26T07:35:26Z</dcterms:modified>
</cp:coreProperties>
</file>