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1" r:id="rId2"/>
    <p:sldId id="261" r:id="rId3"/>
    <p:sldId id="262" r:id="rId4"/>
    <p:sldId id="313" r:id="rId5"/>
    <p:sldId id="269" r:id="rId6"/>
    <p:sldId id="329" r:id="rId7"/>
    <p:sldId id="270" r:id="rId8"/>
    <p:sldId id="271" r:id="rId9"/>
    <p:sldId id="272" r:id="rId10"/>
    <p:sldId id="273" r:id="rId11"/>
    <p:sldId id="330" r:id="rId12"/>
    <p:sldId id="285" r:id="rId13"/>
    <p:sldId id="282" r:id="rId14"/>
    <p:sldId id="314" r:id="rId15"/>
    <p:sldId id="315" r:id="rId16"/>
    <p:sldId id="336" r:id="rId17"/>
    <p:sldId id="284" r:id="rId18"/>
    <p:sldId id="286" r:id="rId19"/>
    <p:sldId id="287" r:id="rId20"/>
    <p:sldId id="306" r:id="rId21"/>
    <p:sldId id="333" r:id="rId22"/>
    <p:sldId id="291" r:id="rId23"/>
    <p:sldId id="292" r:id="rId24"/>
    <p:sldId id="334" r:id="rId25"/>
    <p:sldId id="293" r:id="rId26"/>
    <p:sldId id="294" r:id="rId27"/>
    <p:sldId id="335" r:id="rId28"/>
    <p:sldId id="304" r:id="rId29"/>
    <p:sldId id="289" r:id="rId30"/>
    <p:sldId id="290" r:id="rId31"/>
    <p:sldId id="324" r:id="rId32"/>
    <p:sldId id="327" r:id="rId33"/>
    <p:sldId id="338" r:id="rId34"/>
    <p:sldId id="328" r:id="rId35"/>
    <p:sldId id="339" r:id="rId36"/>
    <p:sldId id="303" r:id="rId37"/>
    <p:sldId id="343" r:id="rId3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88" autoAdjust="0"/>
    <p:restoredTop sz="94660"/>
  </p:normalViewPr>
  <p:slideViewPr>
    <p:cSldViewPr>
      <p:cViewPr varScale="1">
        <p:scale>
          <a:sx n="53" d="100"/>
          <a:sy n="53" d="100"/>
        </p:scale>
        <p:origin x="1512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6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AF4A6-296A-4B4F-BD8C-10CA1128F19A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CF73B-88A7-4CD1-8DDB-3ED23C30015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22563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AF4A6-296A-4B4F-BD8C-10CA1128F19A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CF73B-88A7-4CD1-8DDB-3ED23C30015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588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AF4A6-296A-4B4F-BD8C-10CA1128F19A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CF73B-88A7-4CD1-8DDB-3ED23C30015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1914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AF4A6-296A-4B4F-BD8C-10CA1128F19A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CF73B-88A7-4CD1-8DDB-3ED23C30015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78586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AF4A6-296A-4B4F-BD8C-10CA1128F19A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CF73B-88A7-4CD1-8DDB-3ED23C30015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6051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AF4A6-296A-4B4F-BD8C-10CA1128F19A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CF73B-88A7-4CD1-8DDB-3ED23C30015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7422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AF4A6-296A-4B4F-BD8C-10CA1128F19A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CF73B-88A7-4CD1-8DDB-3ED23C30015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73854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AF4A6-296A-4B4F-BD8C-10CA1128F19A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CF73B-88A7-4CD1-8DDB-3ED23C30015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76736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AF4A6-296A-4B4F-BD8C-10CA1128F19A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CF73B-88A7-4CD1-8DDB-3ED23C30015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37329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AF4A6-296A-4B4F-BD8C-10CA1128F19A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CF73B-88A7-4CD1-8DDB-3ED23C30015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9124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AF4A6-296A-4B4F-BD8C-10CA1128F19A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CF73B-88A7-4CD1-8DDB-3ED23C30015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97429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AF4A6-296A-4B4F-BD8C-10CA1128F19A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CF73B-88A7-4CD1-8DDB-3ED23C30015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99561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google.pl/url?sa=i&amp;rct=j&amp;q=&amp;esrc=s&amp;source=images&amp;cd=&amp;ved=0ahUKEwjO9rL2k7bLAhUkEpoKHUErBkYQjRwIBw&amp;url=http://www.radiologyassistant.nl/en/p48f4c4ccd9682/brain-anatomy.html&amp;psig=AFQjCNG12TvR-N2a_q_rU1_dmE43h8X_9w&amp;ust=1457700468117229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www.google.pl/url?sa=i&amp;rct=j&amp;q=&amp;esrc=s&amp;source=images&amp;cd=&amp;ved=0ahUKEwjh4-O5jeXRAhUFFCwKHU8eBVgQjRwIBw&amp;url=https://pl.wikipedia.org/wiki/Flaga_Polski&amp;psig=AFQjCNEjrhyXJRdRgm0tQ6yiFMq6WfGkcw&amp;ust=1485702012839146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studioopinii.pl/benfranklin-wojewodztwa-z-nietrzezwosci/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mbc.malopolska.pl/Content/4469" TargetMode="Externa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1"/>
          <p:cNvSpPr>
            <a:spLocks noGrp="1"/>
          </p:cNvSpPr>
          <p:nvPr>
            <p:ph type="ctrTitle"/>
          </p:nvPr>
        </p:nvSpPr>
        <p:spPr>
          <a:xfrm>
            <a:off x="415925" y="1773238"/>
            <a:ext cx="8213725" cy="982662"/>
          </a:xfrm>
        </p:spPr>
        <p:txBody>
          <a:bodyPr/>
          <a:lstStyle/>
          <a:p>
            <a:r>
              <a:rPr lang="pl-PL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Przyczynowe leczenie udaru mózgu</a:t>
            </a:r>
            <a:endParaRPr lang="pl-PL" altLang="pl-PL" sz="2700" dirty="0" smtClean="0"/>
          </a:p>
        </p:txBody>
      </p:sp>
      <p:pic>
        <p:nvPicPr>
          <p:cNvPr id="4099" name="Obraz 3" descr="C:\Users\INWEST~1\AppData\Local\Temp\Rar$DIa4092.10328\logo_FE_Wiedza_Edukacja_Rozwoj_rgb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25" y="1014413"/>
            <a:ext cx="973138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Obraz 4" descr="C:\Users\start\AppData\Local\Temp\Rar$DIa3424.32389\EU_EFS_rgb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263" y="1014413"/>
            <a:ext cx="155575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Obraz 5" descr="C:\Users\INWEST~1\AppData\Local\Temp\Rar$DIa3776.16707\znak_barw_rp_poziom_szara_ramka_rg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014413"/>
            <a:ext cx="1236663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2" descr="logo_n255ewZasób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38" y="5235575"/>
            <a:ext cx="828675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Prostokąt 2"/>
          <p:cNvSpPr>
            <a:spLocks noChangeArrowheads="1"/>
          </p:cNvSpPr>
          <p:nvPr/>
        </p:nvSpPr>
        <p:spPr bwMode="auto">
          <a:xfrm>
            <a:off x="2236788" y="5202238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pl-PL" altLang="pl-PL" dirty="0"/>
              <a:t>Tadeusz J. Popiela</a:t>
            </a:r>
          </a:p>
          <a:p>
            <a:r>
              <a:rPr lang="pl-PL" altLang="pl-PL" dirty="0" smtClean="0"/>
              <a:t>Szpital Uniwersytecki w Krakowie</a:t>
            </a: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379563736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827584" y="751344"/>
            <a:ext cx="777686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Rt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-PAIV można rozważyć 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sytuacji: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krańcowej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niewydolności nerek u osoby dializowanej i z prawidłowym APTT (I, C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otępieniem (</a:t>
            </a:r>
            <a:r>
              <a:rPr lang="pl-P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IIb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nowotworem pozaczaszkowym pod warunkiem przewidywanej długości życia &gt; 6 mc i prawidłowym krzepnięcia (IIB, 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czasie miesiączki, ale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kobiet bez krwotoków z dróg rodnych w wywiadzie (</a:t>
            </a:r>
            <a:r>
              <a:rPr lang="pl-P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IIa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 śluzakiem  przedsionka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IIb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rozwarstwieniem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tętnic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domózgowych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(II, C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punkcji lędźwiowej (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IIb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C)</a:t>
            </a:r>
          </a:p>
          <a:p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Nie można: 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rozwarstwieniem aorty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(III, C)</a:t>
            </a:r>
          </a:p>
          <a:p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4644008" y="260648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AHA/ASA, 2016</a:t>
            </a:r>
            <a:endParaRPr lang="pl-PL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1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233"/>
          <p:cNvGrpSpPr/>
          <p:nvPr/>
        </p:nvGrpSpPr>
        <p:grpSpPr>
          <a:xfrm>
            <a:off x="251520" y="1479550"/>
            <a:ext cx="8496944" cy="4221454"/>
            <a:chOff x="801688" y="1479550"/>
            <a:chExt cx="3593030" cy="3718459"/>
          </a:xfrm>
        </p:grpSpPr>
        <p:sp>
          <p:nvSpPr>
            <p:cNvPr id="3" name="Rechteck 241"/>
            <p:cNvSpPr/>
            <p:nvPr/>
          </p:nvSpPr>
          <p:spPr bwMode="auto">
            <a:xfrm rot="10800000">
              <a:off x="801688" y="1479550"/>
              <a:ext cx="3593030" cy="371809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algn="l" defTabSz="914400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pl" sz="2400">
                <a:solidFill>
                  <a:srgbClr val="000000"/>
                </a:solidFill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4" name="Rechteck 242"/>
            <p:cNvSpPr/>
            <p:nvPr/>
          </p:nvSpPr>
          <p:spPr bwMode="auto">
            <a:xfrm rot="10800000">
              <a:off x="801688" y="1479917"/>
              <a:ext cx="3593030" cy="371809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algn="l" defTabSz="914400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pl" sz="2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" charset="0"/>
                <a:ea typeface="ＭＳ Ｐゴシック" pitchFamily="1" charset="-128"/>
              </a:endParaRPr>
            </a:p>
          </p:txBody>
        </p:sp>
      </p:grpSp>
      <p:sp>
        <p:nvSpPr>
          <p:cNvPr id="5" name="Textplatzhalter 247"/>
          <p:cNvSpPr txBox="1">
            <a:spLocks/>
          </p:cNvSpPr>
          <p:nvPr/>
        </p:nvSpPr>
        <p:spPr>
          <a:xfrm>
            <a:off x="323528" y="6271711"/>
            <a:ext cx="8478000" cy="50482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pl" sz="1800" dirty="0" smtClean="0">
                <a:ea typeface="ＭＳ Ｐゴシック" charset="-128"/>
              </a:rPr>
              <a:t>Lees i wsp. </a:t>
            </a:r>
            <a:r>
              <a:rPr lang="pl" sz="1800" i="1" dirty="0" smtClean="0">
                <a:ea typeface="ＭＳ Ｐゴシック" charset="-128"/>
              </a:rPr>
              <a:t>Lancet</a:t>
            </a:r>
            <a:r>
              <a:rPr lang="pl" sz="1800" dirty="0" smtClean="0">
                <a:ea typeface="ＭＳ Ｐゴシック" charset="-128"/>
              </a:rPr>
              <a:t> 2010;375:1695–1703</a:t>
            </a:r>
            <a:r>
              <a:rPr lang="pl" dirty="0" smtClean="0">
                <a:ea typeface="ＭＳ Ｐゴシック" charset="-128"/>
              </a:rPr>
              <a:t>.</a:t>
            </a:r>
            <a:endParaRPr lang="pl" dirty="0">
              <a:ea typeface="ＭＳ Ｐゴシック" charset="-128"/>
            </a:endParaRPr>
          </a:p>
        </p:txBody>
      </p:sp>
      <p:sp>
        <p:nvSpPr>
          <p:cNvPr id="6" name="Titel 242"/>
          <p:cNvSpPr txBox="1">
            <a:spLocks/>
          </p:cNvSpPr>
          <p:nvPr/>
        </p:nvSpPr>
        <p:spPr>
          <a:xfrm>
            <a:off x="323528" y="188641"/>
            <a:ext cx="8640960" cy="72008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Leczenie trombolityczne: liczba chorych, których należy poddać leczeniu (NNT), aby uzyskać skuteczność leczenia (mRS 0–1)</a:t>
            </a:r>
          </a:p>
        </p:txBody>
      </p:sp>
      <p:grpSp>
        <p:nvGrpSpPr>
          <p:cNvPr id="7" name="Gruppieren 245"/>
          <p:cNvGrpSpPr/>
          <p:nvPr/>
        </p:nvGrpSpPr>
        <p:grpSpPr>
          <a:xfrm>
            <a:off x="2038122" y="4512209"/>
            <a:ext cx="5114272" cy="701675"/>
            <a:chOff x="2038122" y="4512209"/>
            <a:chExt cx="5114272" cy="701675"/>
          </a:xfrm>
        </p:grpSpPr>
        <p:grpSp>
          <p:nvGrpSpPr>
            <p:cNvPr id="8" name="Group 108"/>
            <p:cNvGrpSpPr>
              <a:grpSpLocks/>
            </p:cNvGrpSpPr>
            <p:nvPr/>
          </p:nvGrpSpPr>
          <p:grpSpPr bwMode="auto">
            <a:xfrm>
              <a:off x="5401827" y="4512209"/>
              <a:ext cx="255587" cy="701675"/>
              <a:chOff x="3226" y="3210"/>
              <a:chExt cx="367" cy="87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13" name="Oval 109"/>
              <p:cNvSpPr>
                <a:spLocks noChangeArrowheads="1"/>
              </p:cNvSpPr>
              <p:nvPr/>
            </p:nvSpPr>
            <p:spPr bwMode="auto">
              <a:xfrm>
                <a:off x="3336" y="3210"/>
                <a:ext cx="144" cy="144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14" name="AutoShape 110"/>
              <p:cNvSpPr>
                <a:spLocks noChangeArrowheads="1"/>
              </p:cNvSpPr>
              <p:nvPr/>
            </p:nvSpPr>
            <p:spPr bwMode="auto">
              <a:xfrm>
                <a:off x="3312" y="3360"/>
                <a:ext cx="198" cy="2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73 w 21600"/>
                  <a:gd name="T13" fmla="*/ 4476 h 21600"/>
                  <a:gd name="T14" fmla="*/ 17127 w 21600"/>
                  <a:gd name="T15" fmla="*/ 171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15" name="AutoShape 111"/>
              <p:cNvSpPr>
                <a:spLocks noChangeArrowheads="1"/>
              </p:cNvSpPr>
              <p:nvPr/>
            </p:nvSpPr>
            <p:spPr bwMode="auto">
              <a:xfrm rot="10800000">
                <a:off x="3315" y="3438"/>
                <a:ext cx="192" cy="2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16" name="AutoShape 112"/>
              <p:cNvSpPr>
                <a:spLocks noChangeArrowheads="1"/>
              </p:cNvSpPr>
              <p:nvPr/>
            </p:nvSpPr>
            <p:spPr bwMode="auto">
              <a:xfrm rot="289825">
                <a:off x="3264" y="3660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17" name="AutoShape 113"/>
              <p:cNvSpPr>
                <a:spLocks noChangeArrowheads="1"/>
              </p:cNvSpPr>
              <p:nvPr/>
            </p:nvSpPr>
            <p:spPr bwMode="auto">
              <a:xfrm rot="-1915769">
                <a:off x="3508" y="3350"/>
                <a:ext cx="85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18" name="AutoShape 114"/>
              <p:cNvSpPr>
                <a:spLocks noChangeArrowheads="1"/>
              </p:cNvSpPr>
              <p:nvPr/>
            </p:nvSpPr>
            <p:spPr bwMode="auto">
              <a:xfrm rot="1492950">
                <a:off x="3226" y="3348"/>
                <a:ext cx="87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19" name="AutoShape 115"/>
              <p:cNvSpPr>
                <a:spLocks noChangeArrowheads="1"/>
              </p:cNvSpPr>
              <p:nvPr/>
            </p:nvSpPr>
            <p:spPr bwMode="auto">
              <a:xfrm rot="-855650">
                <a:off x="3418" y="3658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grpSp>
          <p:nvGrpSpPr>
            <p:cNvPr id="9" name="Group 108"/>
            <p:cNvGrpSpPr>
              <a:grpSpLocks/>
            </p:cNvGrpSpPr>
            <p:nvPr/>
          </p:nvGrpSpPr>
          <p:grpSpPr bwMode="auto">
            <a:xfrm>
              <a:off x="3533102" y="4512209"/>
              <a:ext cx="255587" cy="701675"/>
              <a:chOff x="3226" y="3210"/>
              <a:chExt cx="367" cy="87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6" name="Oval 109"/>
              <p:cNvSpPr>
                <a:spLocks noChangeArrowheads="1"/>
              </p:cNvSpPr>
              <p:nvPr/>
            </p:nvSpPr>
            <p:spPr bwMode="auto">
              <a:xfrm>
                <a:off x="3336" y="3210"/>
                <a:ext cx="144" cy="144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07" name="AutoShape 110"/>
              <p:cNvSpPr>
                <a:spLocks noChangeArrowheads="1"/>
              </p:cNvSpPr>
              <p:nvPr/>
            </p:nvSpPr>
            <p:spPr bwMode="auto">
              <a:xfrm>
                <a:off x="3312" y="3360"/>
                <a:ext cx="198" cy="2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73 w 21600"/>
                  <a:gd name="T13" fmla="*/ 4476 h 21600"/>
                  <a:gd name="T14" fmla="*/ 17127 w 21600"/>
                  <a:gd name="T15" fmla="*/ 171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08" name="AutoShape 111"/>
              <p:cNvSpPr>
                <a:spLocks noChangeArrowheads="1"/>
              </p:cNvSpPr>
              <p:nvPr/>
            </p:nvSpPr>
            <p:spPr bwMode="auto">
              <a:xfrm rot="10800000">
                <a:off x="3315" y="3438"/>
                <a:ext cx="192" cy="2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09" name="AutoShape 112"/>
              <p:cNvSpPr>
                <a:spLocks noChangeArrowheads="1"/>
              </p:cNvSpPr>
              <p:nvPr/>
            </p:nvSpPr>
            <p:spPr bwMode="auto">
              <a:xfrm rot="289825">
                <a:off x="3264" y="3660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10" name="AutoShape 113"/>
              <p:cNvSpPr>
                <a:spLocks noChangeArrowheads="1"/>
              </p:cNvSpPr>
              <p:nvPr/>
            </p:nvSpPr>
            <p:spPr bwMode="auto">
              <a:xfrm rot="-1915769">
                <a:off x="3508" y="3350"/>
                <a:ext cx="85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11" name="AutoShape 114"/>
              <p:cNvSpPr>
                <a:spLocks noChangeArrowheads="1"/>
              </p:cNvSpPr>
              <p:nvPr/>
            </p:nvSpPr>
            <p:spPr bwMode="auto">
              <a:xfrm rot="1492950">
                <a:off x="3226" y="3348"/>
                <a:ext cx="87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12" name="AutoShape 115"/>
              <p:cNvSpPr>
                <a:spLocks noChangeArrowheads="1"/>
              </p:cNvSpPr>
              <p:nvPr/>
            </p:nvSpPr>
            <p:spPr bwMode="auto">
              <a:xfrm rot="-855650">
                <a:off x="3418" y="3658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grpSp>
          <p:nvGrpSpPr>
            <p:cNvPr id="10" name="Group 108"/>
            <p:cNvGrpSpPr>
              <a:grpSpLocks/>
            </p:cNvGrpSpPr>
            <p:nvPr/>
          </p:nvGrpSpPr>
          <p:grpSpPr bwMode="auto">
            <a:xfrm>
              <a:off x="3159357" y="4512209"/>
              <a:ext cx="255587" cy="701675"/>
              <a:chOff x="3226" y="3210"/>
              <a:chExt cx="367" cy="87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99" name="Oval 109"/>
              <p:cNvSpPr>
                <a:spLocks noChangeArrowheads="1"/>
              </p:cNvSpPr>
              <p:nvPr/>
            </p:nvSpPr>
            <p:spPr bwMode="auto">
              <a:xfrm>
                <a:off x="3336" y="3210"/>
                <a:ext cx="144" cy="144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00" name="AutoShape 110"/>
              <p:cNvSpPr>
                <a:spLocks noChangeArrowheads="1"/>
              </p:cNvSpPr>
              <p:nvPr/>
            </p:nvSpPr>
            <p:spPr bwMode="auto">
              <a:xfrm>
                <a:off x="3312" y="3360"/>
                <a:ext cx="198" cy="2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73 w 21600"/>
                  <a:gd name="T13" fmla="*/ 4476 h 21600"/>
                  <a:gd name="T14" fmla="*/ 17127 w 21600"/>
                  <a:gd name="T15" fmla="*/ 171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01" name="AutoShape 111"/>
              <p:cNvSpPr>
                <a:spLocks noChangeArrowheads="1"/>
              </p:cNvSpPr>
              <p:nvPr/>
            </p:nvSpPr>
            <p:spPr bwMode="auto">
              <a:xfrm rot="10800000">
                <a:off x="3315" y="3438"/>
                <a:ext cx="192" cy="2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02" name="AutoShape 112"/>
              <p:cNvSpPr>
                <a:spLocks noChangeArrowheads="1"/>
              </p:cNvSpPr>
              <p:nvPr/>
            </p:nvSpPr>
            <p:spPr bwMode="auto">
              <a:xfrm rot="289825">
                <a:off x="3264" y="3660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03" name="AutoShape 113"/>
              <p:cNvSpPr>
                <a:spLocks noChangeArrowheads="1"/>
              </p:cNvSpPr>
              <p:nvPr/>
            </p:nvSpPr>
            <p:spPr bwMode="auto">
              <a:xfrm rot="-1915769">
                <a:off x="3508" y="3350"/>
                <a:ext cx="85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04" name="AutoShape 114"/>
              <p:cNvSpPr>
                <a:spLocks noChangeArrowheads="1"/>
              </p:cNvSpPr>
              <p:nvPr/>
            </p:nvSpPr>
            <p:spPr bwMode="auto">
              <a:xfrm rot="1492950">
                <a:off x="3226" y="3348"/>
                <a:ext cx="87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05" name="AutoShape 115"/>
              <p:cNvSpPr>
                <a:spLocks noChangeArrowheads="1"/>
              </p:cNvSpPr>
              <p:nvPr/>
            </p:nvSpPr>
            <p:spPr bwMode="auto">
              <a:xfrm rot="-855650">
                <a:off x="3418" y="3658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grpSp>
          <p:nvGrpSpPr>
            <p:cNvPr id="11" name="Group 108"/>
            <p:cNvGrpSpPr>
              <a:grpSpLocks/>
            </p:cNvGrpSpPr>
            <p:nvPr/>
          </p:nvGrpSpPr>
          <p:grpSpPr bwMode="auto">
            <a:xfrm>
              <a:off x="2785612" y="4512209"/>
              <a:ext cx="255587" cy="701675"/>
              <a:chOff x="3226" y="3210"/>
              <a:chExt cx="367" cy="876"/>
            </a:xfrm>
            <a:solidFill>
              <a:schemeClr val="accent1"/>
            </a:solidFill>
          </p:grpSpPr>
          <p:sp>
            <p:nvSpPr>
              <p:cNvPr id="92" name="Oval 109"/>
              <p:cNvSpPr>
                <a:spLocks noChangeArrowheads="1"/>
              </p:cNvSpPr>
              <p:nvPr/>
            </p:nvSpPr>
            <p:spPr bwMode="auto">
              <a:xfrm>
                <a:off x="3336" y="3210"/>
                <a:ext cx="144" cy="144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93" name="AutoShape 110"/>
              <p:cNvSpPr>
                <a:spLocks noChangeArrowheads="1"/>
              </p:cNvSpPr>
              <p:nvPr/>
            </p:nvSpPr>
            <p:spPr bwMode="auto">
              <a:xfrm>
                <a:off x="3312" y="3360"/>
                <a:ext cx="198" cy="2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73 w 21600"/>
                  <a:gd name="T13" fmla="*/ 4476 h 21600"/>
                  <a:gd name="T14" fmla="*/ 17127 w 21600"/>
                  <a:gd name="T15" fmla="*/ 171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94" name="AutoShape 111"/>
              <p:cNvSpPr>
                <a:spLocks noChangeArrowheads="1"/>
              </p:cNvSpPr>
              <p:nvPr/>
            </p:nvSpPr>
            <p:spPr bwMode="auto">
              <a:xfrm rot="10800000">
                <a:off x="3315" y="3438"/>
                <a:ext cx="192" cy="2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95" name="AutoShape 112"/>
              <p:cNvSpPr>
                <a:spLocks noChangeArrowheads="1"/>
              </p:cNvSpPr>
              <p:nvPr/>
            </p:nvSpPr>
            <p:spPr bwMode="auto">
              <a:xfrm rot="289825">
                <a:off x="3264" y="3660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96" name="AutoShape 113"/>
              <p:cNvSpPr>
                <a:spLocks noChangeArrowheads="1"/>
              </p:cNvSpPr>
              <p:nvPr/>
            </p:nvSpPr>
            <p:spPr bwMode="auto">
              <a:xfrm rot="-1915769">
                <a:off x="3508" y="3350"/>
                <a:ext cx="85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97" name="AutoShape 114"/>
              <p:cNvSpPr>
                <a:spLocks noChangeArrowheads="1"/>
              </p:cNvSpPr>
              <p:nvPr/>
            </p:nvSpPr>
            <p:spPr bwMode="auto">
              <a:xfrm rot="1492950">
                <a:off x="3226" y="3348"/>
                <a:ext cx="87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98" name="AutoShape 115"/>
              <p:cNvSpPr>
                <a:spLocks noChangeArrowheads="1"/>
              </p:cNvSpPr>
              <p:nvPr/>
            </p:nvSpPr>
            <p:spPr bwMode="auto">
              <a:xfrm rot="-855650">
                <a:off x="3418" y="3658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grpSp>
          <p:nvGrpSpPr>
            <p:cNvPr id="12" name="Group 108"/>
            <p:cNvGrpSpPr>
              <a:grpSpLocks/>
            </p:cNvGrpSpPr>
            <p:nvPr/>
          </p:nvGrpSpPr>
          <p:grpSpPr bwMode="auto">
            <a:xfrm>
              <a:off x="2411867" y="4512209"/>
              <a:ext cx="255587" cy="701675"/>
              <a:chOff x="3226" y="3210"/>
              <a:chExt cx="367" cy="87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85" name="Oval 109"/>
              <p:cNvSpPr>
                <a:spLocks noChangeArrowheads="1"/>
              </p:cNvSpPr>
              <p:nvPr/>
            </p:nvSpPr>
            <p:spPr bwMode="auto">
              <a:xfrm>
                <a:off x="3336" y="3210"/>
                <a:ext cx="144" cy="144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86" name="AutoShape 110"/>
              <p:cNvSpPr>
                <a:spLocks noChangeArrowheads="1"/>
              </p:cNvSpPr>
              <p:nvPr/>
            </p:nvSpPr>
            <p:spPr bwMode="auto">
              <a:xfrm>
                <a:off x="3312" y="3360"/>
                <a:ext cx="198" cy="2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73 w 21600"/>
                  <a:gd name="T13" fmla="*/ 4476 h 21600"/>
                  <a:gd name="T14" fmla="*/ 17127 w 21600"/>
                  <a:gd name="T15" fmla="*/ 171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87" name="AutoShape 111"/>
              <p:cNvSpPr>
                <a:spLocks noChangeArrowheads="1"/>
              </p:cNvSpPr>
              <p:nvPr/>
            </p:nvSpPr>
            <p:spPr bwMode="auto">
              <a:xfrm rot="10800000">
                <a:off x="3315" y="3438"/>
                <a:ext cx="192" cy="2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88" name="AutoShape 112"/>
              <p:cNvSpPr>
                <a:spLocks noChangeArrowheads="1"/>
              </p:cNvSpPr>
              <p:nvPr/>
            </p:nvSpPr>
            <p:spPr bwMode="auto">
              <a:xfrm rot="289825">
                <a:off x="3264" y="3660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89" name="AutoShape 113"/>
              <p:cNvSpPr>
                <a:spLocks noChangeArrowheads="1"/>
              </p:cNvSpPr>
              <p:nvPr/>
            </p:nvSpPr>
            <p:spPr bwMode="auto">
              <a:xfrm rot="-1915769">
                <a:off x="3508" y="3350"/>
                <a:ext cx="85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90" name="AutoShape 114"/>
              <p:cNvSpPr>
                <a:spLocks noChangeArrowheads="1"/>
              </p:cNvSpPr>
              <p:nvPr/>
            </p:nvSpPr>
            <p:spPr bwMode="auto">
              <a:xfrm rot="1492950">
                <a:off x="3226" y="3348"/>
                <a:ext cx="87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91" name="AutoShape 115"/>
              <p:cNvSpPr>
                <a:spLocks noChangeArrowheads="1"/>
              </p:cNvSpPr>
              <p:nvPr/>
            </p:nvSpPr>
            <p:spPr bwMode="auto">
              <a:xfrm rot="-855650">
                <a:off x="3418" y="3658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grpSp>
          <p:nvGrpSpPr>
            <p:cNvPr id="13" name="Group 108"/>
            <p:cNvGrpSpPr>
              <a:grpSpLocks/>
            </p:cNvGrpSpPr>
            <p:nvPr/>
          </p:nvGrpSpPr>
          <p:grpSpPr bwMode="auto">
            <a:xfrm>
              <a:off x="2038122" y="4512209"/>
              <a:ext cx="255587" cy="701675"/>
              <a:chOff x="3226" y="3210"/>
              <a:chExt cx="367" cy="876"/>
            </a:xfrm>
            <a:solidFill>
              <a:schemeClr val="bg2"/>
            </a:solidFill>
          </p:grpSpPr>
          <p:sp>
            <p:nvSpPr>
              <p:cNvPr id="78" name="Oval 109"/>
              <p:cNvSpPr>
                <a:spLocks noChangeArrowheads="1"/>
              </p:cNvSpPr>
              <p:nvPr/>
            </p:nvSpPr>
            <p:spPr bwMode="auto">
              <a:xfrm>
                <a:off x="3336" y="3210"/>
                <a:ext cx="144" cy="1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79" name="AutoShape 110"/>
              <p:cNvSpPr>
                <a:spLocks noChangeArrowheads="1"/>
              </p:cNvSpPr>
              <p:nvPr/>
            </p:nvSpPr>
            <p:spPr bwMode="auto">
              <a:xfrm>
                <a:off x="3312" y="3360"/>
                <a:ext cx="198" cy="2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73 w 21600"/>
                  <a:gd name="T13" fmla="*/ 4476 h 21600"/>
                  <a:gd name="T14" fmla="*/ 17127 w 21600"/>
                  <a:gd name="T15" fmla="*/ 171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80" name="AutoShape 111"/>
              <p:cNvSpPr>
                <a:spLocks noChangeArrowheads="1"/>
              </p:cNvSpPr>
              <p:nvPr/>
            </p:nvSpPr>
            <p:spPr bwMode="auto">
              <a:xfrm rot="10800000">
                <a:off x="3315" y="3438"/>
                <a:ext cx="192" cy="2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81" name="AutoShape 112"/>
              <p:cNvSpPr>
                <a:spLocks noChangeArrowheads="1"/>
              </p:cNvSpPr>
              <p:nvPr/>
            </p:nvSpPr>
            <p:spPr bwMode="auto">
              <a:xfrm rot="289825">
                <a:off x="3264" y="3660"/>
                <a:ext cx="138" cy="426"/>
              </a:xfrm>
              <a:prstGeom prst="parallelogram">
                <a:avLst>
                  <a:gd name="adj" fmla="val 25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82" name="AutoShape 113"/>
              <p:cNvSpPr>
                <a:spLocks noChangeArrowheads="1"/>
              </p:cNvSpPr>
              <p:nvPr/>
            </p:nvSpPr>
            <p:spPr bwMode="auto">
              <a:xfrm rot="-1915769">
                <a:off x="3508" y="3350"/>
                <a:ext cx="85" cy="321"/>
              </a:xfrm>
              <a:prstGeom prst="parallelogram">
                <a:avLst>
                  <a:gd name="adj" fmla="val 25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83" name="AutoShape 114"/>
              <p:cNvSpPr>
                <a:spLocks noChangeArrowheads="1"/>
              </p:cNvSpPr>
              <p:nvPr/>
            </p:nvSpPr>
            <p:spPr bwMode="auto">
              <a:xfrm rot="1492950">
                <a:off x="3226" y="3348"/>
                <a:ext cx="87" cy="321"/>
              </a:xfrm>
              <a:prstGeom prst="parallelogram">
                <a:avLst>
                  <a:gd name="adj" fmla="val 25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84" name="AutoShape 115"/>
              <p:cNvSpPr>
                <a:spLocks noChangeArrowheads="1"/>
              </p:cNvSpPr>
              <p:nvPr/>
            </p:nvSpPr>
            <p:spPr bwMode="auto">
              <a:xfrm rot="-855650">
                <a:off x="3418" y="3658"/>
                <a:ext cx="138" cy="426"/>
              </a:xfrm>
              <a:prstGeom prst="parallelogram">
                <a:avLst>
                  <a:gd name="adj" fmla="val 25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grpSp>
          <p:nvGrpSpPr>
            <p:cNvPr id="14" name="Group 108"/>
            <p:cNvGrpSpPr>
              <a:grpSpLocks/>
            </p:cNvGrpSpPr>
            <p:nvPr/>
          </p:nvGrpSpPr>
          <p:grpSpPr bwMode="auto">
            <a:xfrm>
              <a:off x="5028082" y="4512209"/>
              <a:ext cx="255587" cy="701675"/>
              <a:chOff x="3226" y="3210"/>
              <a:chExt cx="367" cy="87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71" name="Oval 109"/>
              <p:cNvSpPr>
                <a:spLocks noChangeArrowheads="1"/>
              </p:cNvSpPr>
              <p:nvPr/>
            </p:nvSpPr>
            <p:spPr bwMode="auto">
              <a:xfrm>
                <a:off x="3336" y="3210"/>
                <a:ext cx="144" cy="144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72" name="AutoShape 110"/>
              <p:cNvSpPr>
                <a:spLocks noChangeArrowheads="1"/>
              </p:cNvSpPr>
              <p:nvPr/>
            </p:nvSpPr>
            <p:spPr bwMode="auto">
              <a:xfrm>
                <a:off x="3312" y="3360"/>
                <a:ext cx="198" cy="2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73 w 21600"/>
                  <a:gd name="T13" fmla="*/ 4476 h 21600"/>
                  <a:gd name="T14" fmla="*/ 17127 w 21600"/>
                  <a:gd name="T15" fmla="*/ 171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73" name="AutoShape 111"/>
              <p:cNvSpPr>
                <a:spLocks noChangeArrowheads="1"/>
              </p:cNvSpPr>
              <p:nvPr/>
            </p:nvSpPr>
            <p:spPr bwMode="auto">
              <a:xfrm rot="10800000">
                <a:off x="3315" y="3438"/>
                <a:ext cx="192" cy="2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74" name="AutoShape 112"/>
              <p:cNvSpPr>
                <a:spLocks noChangeArrowheads="1"/>
              </p:cNvSpPr>
              <p:nvPr/>
            </p:nvSpPr>
            <p:spPr bwMode="auto">
              <a:xfrm rot="289825">
                <a:off x="3264" y="3660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75" name="AutoShape 113"/>
              <p:cNvSpPr>
                <a:spLocks noChangeArrowheads="1"/>
              </p:cNvSpPr>
              <p:nvPr/>
            </p:nvSpPr>
            <p:spPr bwMode="auto">
              <a:xfrm rot="-1915769">
                <a:off x="3508" y="3350"/>
                <a:ext cx="85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76" name="AutoShape 114"/>
              <p:cNvSpPr>
                <a:spLocks noChangeArrowheads="1"/>
              </p:cNvSpPr>
              <p:nvPr/>
            </p:nvSpPr>
            <p:spPr bwMode="auto">
              <a:xfrm rot="1492950">
                <a:off x="3226" y="3348"/>
                <a:ext cx="87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77" name="AutoShape 115"/>
              <p:cNvSpPr>
                <a:spLocks noChangeArrowheads="1"/>
              </p:cNvSpPr>
              <p:nvPr/>
            </p:nvSpPr>
            <p:spPr bwMode="auto">
              <a:xfrm rot="-855650">
                <a:off x="3418" y="3658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grpSp>
          <p:nvGrpSpPr>
            <p:cNvPr id="15" name="Group 108"/>
            <p:cNvGrpSpPr>
              <a:grpSpLocks/>
            </p:cNvGrpSpPr>
            <p:nvPr/>
          </p:nvGrpSpPr>
          <p:grpSpPr bwMode="auto">
            <a:xfrm>
              <a:off x="4654337" y="4512209"/>
              <a:ext cx="255587" cy="701675"/>
              <a:chOff x="3226" y="3210"/>
              <a:chExt cx="367" cy="87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64" name="Oval 109"/>
              <p:cNvSpPr>
                <a:spLocks noChangeArrowheads="1"/>
              </p:cNvSpPr>
              <p:nvPr/>
            </p:nvSpPr>
            <p:spPr bwMode="auto">
              <a:xfrm>
                <a:off x="3336" y="3210"/>
                <a:ext cx="144" cy="144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65" name="AutoShape 110"/>
              <p:cNvSpPr>
                <a:spLocks noChangeArrowheads="1"/>
              </p:cNvSpPr>
              <p:nvPr/>
            </p:nvSpPr>
            <p:spPr bwMode="auto">
              <a:xfrm>
                <a:off x="3312" y="3360"/>
                <a:ext cx="198" cy="2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73 w 21600"/>
                  <a:gd name="T13" fmla="*/ 4476 h 21600"/>
                  <a:gd name="T14" fmla="*/ 17127 w 21600"/>
                  <a:gd name="T15" fmla="*/ 171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66" name="AutoShape 111"/>
              <p:cNvSpPr>
                <a:spLocks noChangeArrowheads="1"/>
              </p:cNvSpPr>
              <p:nvPr/>
            </p:nvSpPr>
            <p:spPr bwMode="auto">
              <a:xfrm rot="10800000">
                <a:off x="3315" y="3438"/>
                <a:ext cx="192" cy="2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67" name="AutoShape 112"/>
              <p:cNvSpPr>
                <a:spLocks noChangeArrowheads="1"/>
              </p:cNvSpPr>
              <p:nvPr/>
            </p:nvSpPr>
            <p:spPr bwMode="auto">
              <a:xfrm rot="289825">
                <a:off x="3264" y="3660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68" name="AutoShape 113"/>
              <p:cNvSpPr>
                <a:spLocks noChangeArrowheads="1"/>
              </p:cNvSpPr>
              <p:nvPr/>
            </p:nvSpPr>
            <p:spPr bwMode="auto">
              <a:xfrm rot="-1915769">
                <a:off x="3508" y="3350"/>
                <a:ext cx="85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69" name="AutoShape 114"/>
              <p:cNvSpPr>
                <a:spLocks noChangeArrowheads="1"/>
              </p:cNvSpPr>
              <p:nvPr/>
            </p:nvSpPr>
            <p:spPr bwMode="auto">
              <a:xfrm rot="1492950">
                <a:off x="3226" y="3348"/>
                <a:ext cx="87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70" name="AutoShape 115"/>
              <p:cNvSpPr>
                <a:spLocks noChangeArrowheads="1"/>
              </p:cNvSpPr>
              <p:nvPr/>
            </p:nvSpPr>
            <p:spPr bwMode="auto">
              <a:xfrm rot="-855650">
                <a:off x="3418" y="3658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grpSp>
          <p:nvGrpSpPr>
            <p:cNvPr id="16" name="Group 108"/>
            <p:cNvGrpSpPr>
              <a:grpSpLocks/>
            </p:cNvGrpSpPr>
            <p:nvPr/>
          </p:nvGrpSpPr>
          <p:grpSpPr bwMode="auto">
            <a:xfrm>
              <a:off x="4280592" y="4512209"/>
              <a:ext cx="255587" cy="701675"/>
              <a:chOff x="3226" y="3210"/>
              <a:chExt cx="367" cy="87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57" name="Oval 109"/>
              <p:cNvSpPr>
                <a:spLocks noChangeArrowheads="1"/>
              </p:cNvSpPr>
              <p:nvPr/>
            </p:nvSpPr>
            <p:spPr bwMode="auto">
              <a:xfrm>
                <a:off x="3336" y="3210"/>
                <a:ext cx="144" cy="144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58" name="AutoShape 110"/>
              <p:cNvSpPr>
                <a:spLocks noChangeArrowheads="1"/>
              </p:cNvSpPr>
              <p:nvPr/>
            </p:nvSpPr>
            <p:spPr bwMode="auto">
              <a:xfrm>
                <a:off x="3312" y="3360"/>
                <a:ext cx="198" cy="2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73 w 21600"/>
                  <a:gd name="T13" fmla="*/ 4476 h 21600"/>
                  <a:gd name="T14" fmla="*/ 17127 w 21600"/>
                  <a:gd name="T15" fmla="*/ 171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59" name="AutoShape 111"/>
              <p:cNvSpPr>
                <a:spLocks noChangeArrowheads="1"/>
              </p:cNvSpPr>
              <p:nvPr/>
            </p:nvSpPr>
            <p:spPr bwMode="auto">
              <a:xfrm rot="10800000">
                <a:off x="3315" y="3438"/>
                <a:ext cx="192" cy="2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60" name="AutoShape 112"/>
              <p:cNvSpPr>
                <a:spLocks noChangeArrowheads="1"/>
              </p:cNvSpPr>
              <p:nvPr/>
            </p:nvSpPr>
            <p:spPr bwMode="auto">
              <a:xfrm rot="289825">
                <a:off x="3264" y="3660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61" name="AutoShape 113"/>
              <p:cNvSpPr>
                <a:spLocks noChangeArrowheads="1"/>
              </p:cNvSpPr>
              <p:nvPr/>
            </p:nvSpPr>
            <p:spPr bwMode="auto">
              <a:xfrm rot="-1915769">
                <a:off x="3508" y="3350"/>
                <a:ext cx="85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62" name="AutoShape 114"/>
              <p:cNvSpPr>
                <a:spLocks noChangeArrowheads="1"/>
              </p:cNvSpPr>
              <p:nvPr/>
            </p:nvSpPr>
            <p:spPr bwMode="auto">
              <a:xfrm rot="1492950">
                <a:off x="3226" y="3348"/>
                <a:ext cx="87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63" name="AutoShape 115"/>
              <p:cNvSpPr>
                <a:spLocks noChangeArrowheads="1"/>
              </p:cNvSpPr>
              <p:nvPr/>
            </p:nvSpPr>
            <p:spPr bwMode="auto">
              <a:xfrm rot="-855650">
                <a:off x="3418" y="3658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grpSp>
          <p:nvGrpSpPr>
            <p:cNvPr id="17" name="Group 108"/>
            <p:cNvGrpSpPr>
              <a:grpSpLocks/>
            </p:cNvGrpSpPr>
            <p:nvPr/>
          </p:nvGrpSpPr>
          <p:grpSpPr bwMode="auto">
            <a:xfrm>
              <a:off x="3906847" y="4512209"/>
              <a:ext cx="255587" cy="701675"/>
              <a:chOff x="3226" y="3210"/>
              <a:chExt cx="367" cy="87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50" name="Oval 109"/>
              <p:cNvSpPr>
                <a:spLocks noChangeArrowheads="1"/>
              </p:cNvSpPr>
              <p:nvPr/>
            </p:nvSpPr>
            <p:spPr bwMode="auto">
              <a:xfrm>
                <a:off x="3336" y="3210"/>
                <a:ext cx="144" cy="144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51" name="AutoShape 110"/>
              <p:cNvSpPr>
                <a:spLocks noChangeArrowheads="1"/>
              </p:cNvSpPr>
              <p:nvPr/>
            </p:nvSpPr>
            <p:spPr bwMode="auto">
              <a:xfrm>
                <a:off x="3312" y="3360"/>
                <a:ext cx="198" cy="2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73 w 21600"/>
                  <a:gd name="T13" fmla="*/ 4476 h 21600"/>
                  <a:gd name="T14" fmla="*/ 17127 w 21600"/>
                  <a:gd name="T15" fmla="*/ 171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52" name="AutoShape 111"/>
              <p:cNvSpPr>
                <a:spLocks noChangeArrowheads="1"/>
              </p:cNvSpPr>
              <p:nvPr/>
            </p:nvSpPr>
            <p:spPr bwMode="auto">
              <a:xfrm rot="10800000">
                <a:off x="3315" y="3438"/>
                <a:ext cx="192" cy="2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53" name="AutoShape 112"/>
              <p:cNvSpPr>
                <a:spLocks noChangeArrowheads="1"/>
              </p:cNvSpPr>
              <p:nvPr/>
            </p:nvSpPr>
            <p:spPr bwMode="auto">
              <a:xfrm rot="289825">
                <a:off x="3264" y="3660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54" name="AutoShape 113"/>
              <p:cNvSpPr>
                <a:spLocks noChangeArrowheads="1"/>
              </p:cNvSpPr>
              <p:nvPr/>
            </p:nvSpPr>
            <p:spPr bwMode="auto">
              <a:xfrm rot="-1915769">
                <a:off x="3508" y="3350"/>
                <a:ext cx="85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55" name="AutoShape 114"/>
              <p:cNvSpPr>
                <a:spLocks noChangeArrowheads="1"/>
              </p:cNvSpPr>
              <p:nvPr/>
            </p:nvSpPr>
            <p:spPr bwMode="auto">
              <a:xfrm rot="1492950">
                <a:off x="3226" y="3348"/>
                <a:ext cx="87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56" name="AutoShape 115"/>
              <p:cNvSpPr>
                <a:spLocks noChangeArrowheads="1"/>
              </p:cNvSpPr>
              <p:nvPr/>
            </p:nvSpPr>
            <p:spPr bwMode="auto">
              <a:xfrm rot="-855650">
                <a:off x="3418" y="3658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grpSp>
          <p:nvGrpSpPr>
            <p:cNvPr id="18" name="Group 108"/>
            <p:cNvGrpSpPr>
              <a:grpSpLocks/>
            </p:cNvGrpSpPr>
            <p:nvPr/>
          </p:nvGrpSpPr>
          <p:grpSpPr bwMode="auto">
            <a:xfrm>
              <a:off x="6149317" y="4512209"/>
              <a:ext cx="255587" cy="701675"/>
              <a:chOff x="3226" y="3210"/>
              <a:chExt cx="367" cy="87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43" name="Oval 109"/>
              <p:cNvSpPr>
                <a:spLocks noChangeArrowheads="1"/>
              </p:cNvSpPr>
              <p:nvPr/>
            </p:nvSpPr>
            <p:spPr bwMode="auto">
              <a:xfrm>
                <a:off x="3336" y="3210"/>
                <a:ext cx="144" cy="144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44" name="AutoShape 110"/>
              <p:cNvSpPr>
                <a:spLocks noChangeArrowheads="1"/>
              </p:cNvSpPr>
              <p:nvPr/>
            </p:nvSpPr>
            <p:spPr bwMode="auto">
              <a:xfrm>
                <a:off x="3312" y="3360"/>
                <a:ext cx="198" cy="2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73 w 21600"/>
                  <a:gd name="T13" fmla="*/ 4476 h 21600"/>
                  <a:gd name="T14" fmla="*/ 17127 w 21600"/>
                  <a:gd name="T15" fmla="*/ 171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45" name="AutoShape 111"/>
              <p:cNvSpPr>
                <a:spLocks noChangeArrowheads="1"/>
              </p:cNvSpPr>
              <p:nvPr/>
            </p:nvSpPr>
            <p:spPr bwMode="auto">
              <a:xfrm rot="10800000">
                <a:off x="3315" y="3438"/>
                <a:ext cx="192" cy="2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46" name="AutoShape 112"/>
              <p:cNvSpPr>
                <a:spLocks noChangeArrowheads="1"/>
              </p:cNvSpPr>
              <p:nvPr/>
            </p:nvSpPr>
            <p:spPr bwMode="auto">
              <a:xfrm rot="289825">
                <a:off x="3264" y="3660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47" name="AutoShape 113"/>
              <p:cNvSpPr>
                <a:spLocks noChangeArrowheads="1"/>
              </p:cNvSpPr>
              <p:nvPr/>
            </p:nvSpPr>
            <p:spPr bwMode="auto">
              <a:xfrm rot="-1915769">
                <a:off x="3508" y="3350"/>
                <a:ext cx="85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48" name="AutoShape 114"/>
              <p:cNvSpPr>
                <a:spLocks noChangeArrowheads="1"/>
              </p:cNvSpPr>
              <p:nvPr/>
            </p:nvSpPr>
            <p:spPr bwMode="auto">
              <a:xfrm rot="1492950">
                <a:off x="3226" y="3348"/>
                <a:ext cx="87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49" name="AutoShape 115"/>
              <p:cNvSpPr>
                <a:spLocks noChangeArrowheads="1"/>
              </p:cNvSpPr>
              <p:nvPr/>
            </p:nvSpPr>
            <p:spPr bwMode="auto">
              <a:xfrm rot="-855650">
                <a:off x="3418" y="3658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grpSp>
          <p:nvGrpSpPr>
            <p:cNvPr id="19" name="Group 108"/>
            <p:cNvGrpSpPr>
              <a:grpSpLocks/>
            </p:cNvGrpSpPr>
            <p:nvPr/>
          </p:nvGrpSpPr>
          <p:grpSpPr bwMode="auto">
            <a:xfrm>
              <a:off x="6523062" y="4512209"/>
              <a:ext cx="255587" cy="701675"/>
              <a:chOff x="3226" y="3210"/>
              <a:chExt cx="367" cy="87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36" name="Oval 109"/>
              <p:cNvSpPr>
                <a:spLocks noChangeArrowheads="1"/>
              </p:cNvSpPr>
              <p:nvPr/>
            </p:nvSpPr>
            <p:spPr bwMode="auto">
              <a:xfrm>
                <a:off x="3336" y="3210"/>
                <a:ext cx="144" cy="144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37" name="AutoShape 110"/>
              <p:cNvSpPr>
                <a:spLocks noChangeArrowheads="1"/>
              </p:cNvSpPr>
              <p:nvPr/>
            </p:nvSpPr>
            <p:spPr bwMode="auto">
              <a:xfrm>
                <a:off x="3312" y="3360"/>
                <a:ext cx="198" cy="2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73 w 21600"/>
                  <a:gd name="T13" fmla="*/ 4476 h 21600"/>
                  <a:gd name="T14" fmla="*/ 17127 w 21600"/>
                  <a:gd name="T15" fmla="*/ 171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38" name="AutoShape 111"/>
              <p:cNvSpPr>
                <a:spLocks noChangeArrowheads="1"/>
              </p:cNvSpPr>
              <p:nvPr/>
            </p:nvSpPr>
            <p:spPr bwMode="auto">
              <a:xfrm rot="10800000">
                <a:off x="3315" y="3438"/>
                <a:ext cx="192" cy="2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39" name="AutoShape 112"/>
              <p:cNvSpPr>
                <a:spLocks noChangeArrowheads="1"/>
              </p:cNvSpPr>
              <p:nvPr/>
            </p:nvSpPr>
            <p:spPr bwMode="auto">
              <a:xfrm rot="289825">
                <a:off x="3264" y="3660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40" name="AutoShape 113"/>
              <p:cNvSpPr>
                <a:spLocks noChangeArrowheads="1"/>
              </p:cNvSpPr>
              <p:nvPr/>
            </p:nvSpPr>
            <p:spPr bwMode="auto">
              <a:xfrm rot="-1915769">
                <a:off x="3508" y="3350"/>
                <a:ext cx="85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41" name="AutoShape 114"/>
              <p:cNvSpPr>
                <a:spLocks noChangeArrowheads="1"/>
              </p:cNvSpPr>
              <p:nvPr/>
            </p:nvSpPr>
            <p:spPr bwMode="auto">
              <a:xfrm rot="1492950">
                <a:off x="3226" y="3348"/>
                <a:ext cx="87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42" name="AutoShape 115"/>
              <p:cNvSpPr>
                <a:spLocks noChangeArrowheads="1"/>
              </p:cNvSpPr>
              <p:nvPr/>
            </p:nvSpPr>
            <p:spPr bwMode="auto">
              <a:xfrm rot="-855650">
                <a:off x="3418" y="3658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grpSp>
          <p:nvGrpSpPr>
            <p:cNvPr id="20" name="Group 108"/>
            <p:cNvGrpSpPr>
              <a:grpSpLocks/>
            </p:cNvGrpSpPr>
            <p:nvPr/>
          </p:nvGrpSpPr>
          <p:grpSpPr bwMode="auto">
            <a:xfrm>
              <a:off x="5775572" y="4512209"/>
              <a:ext cx="255587" cy="701675"/>
              <a:chOff x="3226" y="3210"/>
              <a:chExt cx="367" cy="87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9" name="Oval 109"/>
              <p:cNvSpPr>
                <a:spLocks noChangeArrowheads="1"/>
              </p:cNvSpPr>
              <p:nvPr/>
            </p:nvSpPr>
            <p:spPr bwMode="auto">
              <a:xfrm>
                <a:off x="3336" y="3210"/>
                <a:ext cx="144" cy="144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30" name="AutoShape 110"/>
              <p:cNvSpPr>
                <a:spLocks noChangeArrowheads="1"/>
              </p:cNvSpPr>
              <p:nvPr/>
            </p:nvSpPr>
            <p:spPr bwMode="auto">
              <a:xfrm>
                <a:off x="3312" y="3360"/>
                <a:ext cx="198" cy="2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73 w 21600"/>
                  <a:gd name="T13" fmla="*/ 4476 h 21600"/>
                  <a:gd name="T14" fmla="*/ 17127 w 21600"/>
                  <a:gd name="T15" fmla="*/ 171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31" name="AutoShape 111"/>
              <p:cNvSpPr>
                <a:spLocks noChangeArrowheads="1"/>
              </p:cNvSpPr>
              <p:nvPr/>
            </p:nvSpPr>
            <p:spPr bwMode="auto">
              <a:xfrm rot="10800000">
                <a:off x="3315" y="3438"/>
                <a:ext cx="192" cy="2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32" name="AutoShape 112"/>
              <p:cNvSpPr>
                <a:spLocks noChangeArrowheads="1"/>
              </p:cNvSpPr>
              <p:nvPr/>
            </p:nvSpPr>
            <p:spPr bwMode="auto">
              <a:xfrm rot="289825">
                <a:off x="3264" y="3660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33" name="AutoShape 113"/>
              <p:cNvSpPr>
                <a:spLocks noChangeArrowheads="1"/>
              </p:cNvSpPr>
              <p:nvPr/>
            </p:nvSpPr>
            <p:spPr bwMode="auto">
              <a:xfrm rot="-1915769">
                <a:off x="3508" y="3350"/>
                <a:ext cx="85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34" name="AutoShape 114"/>
              <p:cNvSpPr>
                <a:spLocks noChangeArrowheads="1"/>
              </p:cNvSpPr>
              <p:nvPr/>
            </p:nvSpPr>
            <p:spPr bwMode="auto">
              <a:xfrm rot="1492950">
                <a:off x="3226" y="3348"/>
                <a:ext cx="87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35" name="AutoShape 115"/>
              <p:cNvSpPr>
                <a:spLocks noChangeArrowheads="1"/>
              </p:cNvSpPr>
              <p:nvPr/>
            </p:nvSpPr>
            <p:spPr bwMode="auto">
              <a:xfrm rot="-855650">
                <a:off x="3418" y="3658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grpSp>
          <p:nvGrpSpPr>
            <p:cNvPr id="21" name="Group 108"/>
            <p:cNvGrpSpPr>
              <a:grpSpLocks/>
            </p:cNvGrpSpPr>
            <p:nvPr/>
          </p:nvGrpSpPr>
          <p:grpSpPr bwMode="auto">
            <a:xfrm>
              <a:off x="6896807" y="4512209"/>
              <a:ext cx="255587" cy="701675"/>
              <a:chOff x="3226" y="3210"/>
              <a:chExt cx="367" cy="87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2" name="Oval 109"/>
              <p:cNvSpPr>
                <a:spLocks noChangeArrowheads="1"/>
              </p:cNvSpPr>
              <p:nvPr/>
            </p:nvSpPr>
            <p:spPr bwMode="auto">
              <a:xfrm>
                <a:off x="3336" y="3210"/>
                <a:ext cx="144" cy="144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3" name="AutoShape 110"/>
              <p:cNvSpPr>
                <a:spLocks noChangeArrowheads="1"/>
              </p:cNvSpPr>
              <p:nvPr/>
            </p:nvSpPr>
            <p:spPr bwMode="auto">
              <a:xfrm>
                <a:off x="3312" y="3360"/>
                <a:ext cx="198" cy="2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73 w 21600"/>
                  <a:gd name="T13" fmla="*/ 4476 h 21600"/>
                  <a:gd name="T14" fmla="*/ 17127 w 21600"/>
                  <a:gd name="T15" fmla="*/ 171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4" name="AutoShape 111"/>
              <p:cNvSpPr>
                <a:spLocks noChangeArrowheads="1"/>
              </p:cNvSpPr>
              <p:nvPr/>
            </p:nvSpPr>
            <p:spPr bwMode="auto">
              <a:xfrm rot="10800000">
                <a:off x="3315" y="3438"/>
                <a:ext cx="192" cy="2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5" name="AutoShape 112"/>
              <p:cNvSpPr>
                <a:spLocks noChangeArrowheads="1"/>
              </p:cNvSpPr>
              <p:nvPr/>
            </p:nvSpPr>
            <p:spPr bwMode="auto">
              <a:xfrm rot="289825">
                <a:off x="3264" y="3660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6" name="AutoShape 113"/>
              <p:cNvSpPr>
                <a:spLocks noChangeArrowheads="1"/>
              </p:cNvSpPr>
              <p:nvPr/>
            </p:nvSpPr>
            <p:spPr bwMode="auto">
              <a:xfrm rot="-1915769">
                <a:off x="3508" y="3350"/>
                <a:ext cx="85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7" name="AutoShape 114"/>
              <p:cNvSpPr>
                <a:spLocks noChangeArrowheads="1"/>
              </p:cNvSpPr>
              <p:nvPr/>
            </p:nvSpPr>
            <p:spPr bwMode="auto">
              <a:xfrm rot="1492950">
                <a:off x="3226" y="3348"/>
                <a:ext cx="87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8" name="AutoShape 115"/>
              <p:cNvSpPr>
                <a:spLocks noChangeArrowheads="1"/>
              </p:cNvSpPr>
              <p:nvPr/>
            </p:nvSpPr>
            <p:spPr bwMode="auto">
              <a:xfrm rot="-855650">
                <a:off x="3418" y="3658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</p:grpSp>
      <p:sp>
        <p:nvSpPr>
          <p:cNvPr id="120" name="Textfeld 210"/>
          <p:cNvSpPr txBox="1">
            <a:spLocks noChangeArrowheads="1"/>
          </p:cNvSpPr>
          <p:nvPr/>
        </p:nvSpPr>
        <p:spPr bwMode="auto">
          <a:xfrm>
            <a:off x="395536" y="4663021"/>
            <a:ext cx="15686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defTabSz="91440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" sz="2000" b="0" i="0" u="none" baseline="0" dirty="0" smtClean="0">
                <a:solidFill>
                  <a:srgbClr val="7BC23E"/>
                </a:solidFill>
                <a:latin typeface="Arial" pitchFamily="34" charset="0"/>
                <a:ea typeface="ＭＳ Ｐゴシック" charset="-128"/>
              </a:rPr>
              <a:t>3-4,5</a:t>
            </a:r>
            <a:r>
              <a:rPr lang="pl" sz="2000" b="0" i="0" u="none" baseline="0" dirty="0">
                <a:solidFill>
                  <a:srgbClr val="7BC23E"/>
                </a:solidFill>
                <a:latin typeface="Arial" pitchFamily="34" charset="0"/>
                <a:ea typeface="ＭＳ Ｐゴシック" charset="-128"/>
              </a:rPr>
              <a:t> godz.</a:t>
            </a:r>
          </a:p>
        </p:txBody>
      </p:sp>
      <p:sp>
        <p:nvSpPr>
          <p:cNvPr id="121" name="Textfeld 213"/>
          <p:cNvSpPr txBox="1">
            <a:spLocks noChangeArrowheads="1"/>
          </p:cNvSpPr>
          <p:nvPr/>
        </p:nvSpPr>
        <p:spPr bwMode="auto">
          <a:xfrm>
            <a:off x="7206066" y="4663021"/>
            <a:ext cx="154239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91440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" sz="2000" b="0" i="0" u="none" baseline="0" dirty="0">
                <a:solidFill>
                  <a:srgbClr val="7BC23E"/>
                </a:solidFill>
                <a:latin typeface="Arial" pitchFamily="34" charset="0"/>
                <a:ea typeface="ＭＳ Ｐゴシック" charset="-128"/>
              </a:rPr>
              <a:t>NNT = </a:t>
            </a:r>
            <a:r>
              <a:rPr lang="pl" sz="2000" b="0" i="0" u="none" baseline="0" dirty="0" smtClean="0">
                <a:solidFill>
                  <a:srgbClr val="7BC23E"/>
                </a:solidFill>
                <a:latin typeface="Arial" pitchFamily="34" charset="0"/>
                <a:ea typeface="ＭＳ Ｐゴシック" charset="-128"/>
              </a:rPr>
              <a:t>14</a:t>
            </a:r>
            <a:endParaRPr lang="pl" sz="2000" b="0" i="0" u="none" baseline="0" dirty="0">
              <a:solidFill>
                <a:srgbClr val="7BC23E"/>
              </a:solidFill>
              <a:latin typeface="Arial" pitchFamily="34" charset="0"/>
              <a:ea typeface="ＭＳ Ｐゴシック" charset="-128"/>
            </a:endParaRPr>
          </a:p>
        </p:txBody>
      </p:sp>
      <p:grpSp>
        <p:nvGrpSpPr>
          <p:cNvPr id="122" name="Gruppieren 243"/>
          <p:cNvGrpSpPr/>
          <p:nvPr/>
        </p:nvGrpSpPr>
        <p:grpSpPr>
          <a:xfrm>
            <a:off x="1344065" y="3190675"/>
            <a:ext cx="6594475" cy="701675"/>
            <a:chOff x="269875" y="3227375"/>
            <a:chExt cx="6594475" cy="701675"/>
          </a:xfrm>
        </p:grpSpPr>
        <p:grpSp>
          <p:nvGrpSpPr>
            <p:cNvPr id="123" name="Group 108"/>
            <p:cNvGrpSpPr>
              <a:grpSpLocks/>
            </p:cNvGrpSpPr>
            <p:nvPr/>
          </p:nvGrpSpPr>
          <p:grpSpPr bwMode="auto">
            <a:xfrm>
              <a:off x="2206080" y="3227375"/>
              <a:ext cx="255587" cy="701675"/>
              <a:chOff x="3226" y="3210"/>
              <a:chExt cx="367" cy="87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90" name="Oval 109"/>
              <p:cNvSpPr>
                <a:spLocks noChangeArrowheads="1"/>
              </p:cNvSpPr>
              <p:nvPr/>
            </p:nvSpPr>
            <p:spPr bwMode="auto">
              <a:xfrm>
                <a:off x="3336" y="3210"/>
                <a:ext cx="144" cy="144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91" name="AutoShape 110"/>
              <p:cNvSpPr>
                <a:spLocks noChangeArrowheads="1"/>
              </p:cNvSpPr>
              <p:nvPr/>
            </p:nvSpPr>
            <p:spPr bwMode="auto">
              <a:xfrm>
                <a:off x="3312" y="3360"/>
                <a:ext cx="198" cy="2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73 w 21600"/>
                  <a:gd name="T13" fmla="*/ 4476 h 21600"/>
                  <a:gd name="T14" fmla="*/ 17127 w 21600"/>
                  <a:gd name="T15" fmla="*/ 171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92" name="AutoShape 111"/>
              <p:cNvSpPr>
                <a:spLocks noChangeArrowheads="1"/>
              </p:cNvSpPr>
              <p:nvPr/>
            </p:nvSpPr>
            <p:spPr bwMode="auto">
              <a:xfrm rot="10800000">
                <a:off x="3315" y="3438"/>
                <a:ext cx="192" cy="2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93" name="AutoShape 112"/>
              <p:cNvSpPr>
                <a:spLocks noChangeArrowheads="1"/>
              </p:cNvSpPr>
              <p:nvPr/>
            </p:nvSpPr>
            <p:spPr bwMode="auto">
              <a:xfrm rot="289825">
                <a:off x="3264" y="3660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94" name="AutoShape 113"/>
              <p:cNvSpPr>
                <a:spLocks noChangeArrowheads="1"/>
              </p:cNvSpPr>
              <p:nvPr/>
            </p:nvSpPr>
            <p:spPr bwMode="auto">
              <a:xfrm rot="-1915769">
                <a:off x="3508" y="3350"/>
                <a:ext cx="85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95" name="AutoShape 114"/>
              <p:cNvSpPr>
                <a:spLocks noChangeArrowheads="1"/>
              </p:cNvSpPr>
              <p:nvPr/>
            </p:nvSpPr>
            <p:spPr bwMode="auto">
              <a:xfrm rot="1492950">
                <a:off x="3226" y="3348"/>
                <a:ext cx="87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96" name="AutoShape 115"/>
              <p:cNvSpPr>
                <a:spLocks noChangeArrowheads="1"/>
              </p:cNvSpPr>
              <p:nvPr/>
            </p:nvSpPr>
            <p:spPr bwMode="auto">
              <a:xfrm rot="-855650">
                <a:off x="3418" y="3658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grpSp>
          <p:nvGrpSpPr>
            <p:cNvPr id="124" name="Group 108"/>
            <p:cNvGrpSpPr>
              <a:grpSpLocks/>
            </p:cNvGrpSpPr>
            <p:nvPr/>
          </p:nvGrpSpPr>
          <p:grpSpPr bwMode="auto">
            <a:xfrm>
              <a:off x="2582913" y="3227375"/>
              <a:ext cx="255587" cy="701675"/>
              <a:chOff x="3226" y="3210"/>
              <a:chExt cx="367" cy="87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83" name="Oval 109"/>
              <p:cNvSpPr>
                <a:spLocks noChangeArrowheads="1"/>
              </p:cNvSpPr>
              <p:nvPr/>
            </p:nvSpPr>
            <p:spPr bwMode="auto">
              <a:xfrm>
                <a:off x="3336" y="3210"/>
                <a:ext cx="144" cy="144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84" name="AutoShape 110"/>
              <p:cNvSpPr>
                <a:spLocks noChangeArrowheads="1"/>
              </p:cNvSpPr>
              <p:nvPr/>
            </p:nvSpPr>
            <p:spPr bwMode="auto">
              <a:xfrm>
                <a:off x="3312" y="3360"/>
                <a:ext cx="198" cy="2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73 w 21600"/>
                  <a:gd name="T13" fmla="*/ 4476 h 21600"/>
                  <a:gd name="T14" fmla="*/ 17127 w 21600"/>
                  <a:gd name="T15" fmla="*/ 171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85" name="AutoShape 111"/>
              <p:cNvSpPr>
                <a:spLocks noChangeArrowheads="1"/>
              </p:cNvSpPr>
              <p:nvPr/>
            </p:nvSpPr>
            <p:spPr bwMode="auto">
              <a:xfrm rot="10800000">
                <a:off x="3315" y="3438"/>
                <a:ext cx="192" cy="2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86" name="AutoShape 112"/>
              <p:cNvSpPr>
                <a:spLocks noChangeArrowheads="1"/>
              </p:cNvSpPr>
              <p:nvPr/>
            </p:nvSpPr>
            <p:spPr bwMode="auto">
              <a:xfrm rot="289825">
                <a:off x="3264" y="3660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87" name="AutoShape 113"/>
              <p:cNvSpPr>
                <a:spLocks noChangeArrowheads="1"/>
              </p:cNvSpPr>
              <p:nvPr/>
            </p:nvSpPr>
            <p:spPr bwMode="auto">
              <a:xfrm rot="-1915769">
                <a:off x="3508" y="3350"/>
                <a:ext cx="85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88" name="AutoShape 114"/>
              <p:cNvSpPr>
                <a:spLocks noChangeArrowheads="1"/>
              </p:cNvSpPr>
              <p:nvPr/>
            </p:nvSpPr>
            <p:spPr bwMode="auto">
              <a:xfrm rot="1492950">
                <a:off x="3226" y="3348"/>
                <a:ext cx="87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89" name="AutoShape 115"/>
              <p:cNvSpPr>
                <a:spLocks noChangeArrowheads="1"/>
              </p:cNvSpPr>
              <p:nvPr/>
            </p:nvSpPr>
            <p:spPr bwMode="auto">
              <a:xfrm rot="-855650">
                <a:off x="3418" y="3658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grpSp>
          <p:nvGrpSpPr>
            <p:cNvPr id="125" name="Group 108"/>
            <p:cNvGrpSpPr>
              <a:grpSpLocks/>
            </p:cNvGrpSpPr>
            <p:nvPr/>
          </p:nvGrpSpPr>
          <p:grpSpPr bwMode="auto">
            <a:xfrm>
              <a:off x="2959746" y="3227375"/>
              <a:ext cx="255587" cy="701675"/>
              <a:chOff x="3226" y="3210"/>
              <a:chExt cx="367" cy="87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76" name="Oval 109"/>
              <p:cNvSpPr>
                <a:spLocks noChangeArrowheads="1"/>
              </p:cNvSpPr>
              <p:nvPr/>
            </p:nvSpPr>
            <p:spPr bwMode="auto">
              <a:xfrm>
                <a:off x="3336" y="3210"/>
                <a:ext cx="144" cy="144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77" name="AutoShape 110"/>
              <p:cNvSpPr>
                <a:spLocks noChangeArrowheads="1"/>
              </p:cNvSpPr>
              <p:nvPr/>
            </p:nvSpPr>
            <p:spPr bwMode="auto">
              <a:xfrm>
                <a:off x="3312" y="3360"/>
                <a:ext cx="198" cy="2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73 w 21600"/>
                  <a:gd name="T13" fmla="*/ 4476 h 21600"/>
                  <a:gd name="T14" fmla="*/ 17127 w 21600"/>
                  <a:gd name="T15" fmla="*/ 171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78" name="AutoShape 111"/>
              <p:cNvSpPr>
                <a:spLocks noChangeArrowheads="1"/>
              </p:cNvSpPr>
              <p:nvPr/>
            </p:nvSpPr>
            <p:spPr bwMode="auto">
              <a:xfrm rot="10800000">
                <a:off x="3315" y="3438"/>
                <a:ext cx="192" cy="2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79" name="AutoShape 112"/>
              <p:cNvSpPr>
                <a:spLocks noChangeArrowheads="1"/>
              </p:cNvSpPr>
              <p:nvPr/>
            </p:nvSpPr>
            <p:spPr bwMode="auto">
              <a:xfrm rot="289825">
                <a:off x="3264" y="3660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80" name="AutoShape 113"/>
              <p:cNvSpPr>
                <a:spLocks noChangeArrowheads="1"/>
              </p:cNvSpPr>
              <p:nvPr/>
            </p:nvSpPr>
            <p:spPr bwMode="auto">
              <a:xfrm rot="-1915769">
                <a:off x="3508" y="3350"/>
                <a:ext cx="85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81" name="AutoShape 114"/>
              <p:cNvSpPr>
                <a:spLocks noChangeArrowheads="1"/>
              </p:cNvSpPr>
              <p:nvPr/>
            </p:nvSpPr>
            <p:spPr bwMode="auto">
              <a:xfrm rot="1492950">
                <a:off x="3226" y="3348"/>
                <a:ext cx="87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82" name="AutoShape 115"/>
              <p:cNvSpPr>
                <a:spLocks noChangeArrowheads="1"/>
              </p:cNvSpPr>
              <p:nvPr/>
            </p:nvSpPr>
            <p:spPr bwMode="auto">
              <a:xfrm rot="-855650">
                <a:off x="3418" y="3658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grpSp>
          <p:nvGrpSpPr>
            <p:cNvPr id="126" name="Group 108"/>
            <p:cNvGrpSpPr>
              <a:grpSpLocks/>
            </p:cNvGrpSpPr>
            <p:nvPr/>
          </p:nvGrpSpPr>
          <p:grpSpPr bwMode="auto">
            <a:xfrm>
              <a:off x="3336579" y="3227375"/>
              <a:ext cx="255587" cy="701675"/>
              <a:chOff x="3226" y="3210"/>
              <a:chExt cx="367" cy="87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69" name="Oval 109"/>
              <p:cNvSpPr>
                <a:spLocks noChangeArrowheads="1"/>
              </p:cNvSpPr>
              <p:nvPr/>
            </p:nvSpPr>
            <p:spPr bwMode="auto">
              <a:xfrm>
                <a:off x="3336" y="3210"/>
                <a:ext cx="144" cy="144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70" name="AutoShape 110"/>
              <p:cNvSpPr>
                <a:spLocks noChangeArrowheads="1"/>
              </p:cNvSpPr>
              <p:nvPr/>
            </p:nvSpPr>
            <p:spPr bwMode="auto">
              <a:xfrm>
                <a:off x="3312" y="3360"/>
                <a:ext cx="198" cy="2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73 w 21600"/>
                  <a:gd name="T13" fmla="*/ 4476 h 21600"/>
                  <a:gd name="T14" fmla="*/ 17127 w 21600"/>
                  <a:gd name="T15" fmla="*/ 171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71" name="AutoShape 111"/>
              <p:cNvSpPr>
                <a:spLocks noChangeArrowheads="1"/>
              </p:cNvSpPr>
              <p:nvPr/>
            </p:nvSpPr>
            <p:spPr bwMode="auto">
              <a:xfrm rot="10800000">
                <a:off x="3315" y="3438"/>
                <a:ext cx="192" cy="2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72" name="AutoShape 112"/>
              <p:cNvSpPr>
                <a:spLocks noChangeArrowheads="1"/>
              </p:cNvSpPr>
              <p:nvPr/>
            </p:nvSpPr>
            <p:spPr bwMode="auto">
              <a:xfrm rot="289825">
                <a:off x="3264" y="3660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73" name="AutoShape 113"/>
              <p:cNvSpPr>
                <a:spLocks noChangeArrowheads="1"/>
              </p:cNvSpPr>
              <p:nvPr/>
            </p:nvSpPr>
            <p:spPr bwMode="auto">
              <a:xfrm rot="-1915769">
                <a:off x="3508" y="3350"/>
                <a:ext cx="85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74" name="AutoShape 114"/>
              <p:cNvSpPr>
                <a:spLocks noChangeArrowheads="1"/>
              </p:cNvSpPr>
              <p:nvPr/>
            </p:nvSpPr>
            <p:spPr bwMode="auto">
              <a:xfrm rot="1492950">
                <a:off x="3226" y="3348"/>
                <a:ext cx="87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75" name="AutoShape 115"/>
              <p:cNvSpPr>
                <a:spLocks noChangeArrowheads="1"/>
              </p:cNvSpPr>
              <p:nvPr/>
            </p:nvSpPr>
            <p:spPr bwMode="auto">
              <a:xfrm rot="-855650">
                <a:off x="3418" y="3658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grpSp>
          <p:nvGrpSpPr>
            <p:cNvPr id="127" name="Group 108"/>
            <p:cNvGrpSpPr>
              <a:grpSpLocks/>
            </p:cNvGrpSpPr>
            <p:nvPr/>
          </p:nvGrpSpPr>
          <p:grpSpPr bwMode="auto">
            <a:xfrm>
              <a:off x="3713412" y="3227375"/>
              <a:ext cx="255587" cy="701675"/>
              <a:chOff x="3226" y="3210"/>
              <a:chExt cx="367" cy="876"/>
            </a:xfrm>
            <a:solidFill>
              <a:schemeClr val="accent1"/>
            </a:solidFill>
          </p:grpSpPr>
          <p:sp>
            <p:nvSpPr>
              <p:cNvPr id="162" name="Oval 109"/>
              <p:cNvSpPr>
                <a:spLocks noChangeArrowheads="1"/>
              </p:cNvSpPr>
              <p:nvPr/>
            </p:nvSpPr>
            <p:spPr bwMode="auto">
              <a:xfrm>
                <a:off x="3336" y="3210"/>
                <a:ext cx="144" cy="144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63" name="AutoShape 110"/>
              <p:cNvSpPr>
                <a:spLocks noChangeArrowheads="1"/>
              </p:cNvSpPr>
              <p:nvPr/>
            </p:nvSpPr>
            <p:spPr bwMode="auto">
              <a:xfrm>
                <a:off x="3312" y="3360"/>
                <a:ext cx="198" cy="2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73 w 21600"/>
                  <a:gd name="T13" fmla="*/ 4476 h 21600"/>
                  <a:gd name="T14" fmla="*/ 17127 w 21600"/>
                  <a:gd name="T15" fmla="*/ 171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64" name="AutoShape 111"/>
              <p:cNvSpPr>
                <a:spLocks noChangeArrowheads="1"/>
              </p:cNvSpPr>
              <p:nvPr/>
            </p:nvSpPr>
            <p:spPr bwMode="auto">
              <a:xfrm rot="10800000">
                <a:off x="3315" y="3438"/>
                <a:ext cx="192" cy="2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65" name="AutoShape 112"/>
              <p:cNvSpPr>
                <a:spLocks noChangeArrowheads="1"/>
              </p:cNvSpPr>
              <p:nvPr/>
            </p:nvSpPr>
            <p:spPr bwMode="auto">
              <a:xfrm rot="289825">
                <a:off x="3264" y="3660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66" name="AutoShape 113"/>
              <p:cNvSpPr>
                <a:spLocks noChangeArrowheads="1"/>
              </p:cNvSpPr>
              <p:nvPr/>
            </p:nvSpPr>
            <p:spPr bwMode="auto">
              <a:xfrm rot="-1915769">
                <a:off x="3508" y="3350"/>
                <a:ext cx="85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67" name="AutoShape 114"/>
              <p:cNvSpPr>
                <a:spLocks noChangeArrowheads="1"/>
              </p:cNvSpPr>
              <p:nvPr/>
            </p:nvSpPr>
            <p:spPr bwMode="auto">
              <a:xfrm rot="1492950">
                <a:off x="3226" y="3348"/>
                <a:ext cx="87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68" name="AutoShape 115"/>
              <p:cNvSpPr>
                <a:spLocks noChangeArrowheads="1"/>
              </p:cNvSpPr>
              <p:nvPr/>
            </p:nvSpPr>
            <p:spPr bwMode="auto">
              <a:xfrm rot="-855650">
                <a:off x="3418" y="3658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grpSp>
          <p:nvGrpSpPr>
            <p:cNvPr id="128" name="Group 108"/>
            <p:cNvGrpSpPr>
              <a:grpSpLocks/>
            </p:cNvGrpSpPr>
            <p:nvPr/>
          </p:nvGrpSpPr>
          <p:grpSpPr bwMode="auto">
            <a:xfrm>
              <a:off x="4090245" y="3227375"/>
              <a:ext cx="255587" cy="701675"/>
              <a:chOff x="3226" y="3210"/>
              <a:chExt cx="367" cy="87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55" name="Oval 109"/>
              <p:cNvSpPr>
                <a:spLocks noChangeArrowheads="1"/>
              </p:cNvSpPr>
              <p:nvPr/>
            </p:nvSpPr>
            <p:spPr bwMode="auto">
              <a:xfrm>
                <a:off x="3336" y="3210"/>
                <a:ext cx="144" cy="144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56" name="AutoShape 110"/>
              <p:cNvSpPr>
                <a:spLocks noChangeArrowheads="1"/>
              </p:cNvSpPr>
              <p:nvPr/>
            </p:nvSpPr>
            <p:spPr bwMode="auto">
              <a:xfrm>
                <a:off x="3312" y="3360"/>
                <a:ext cx="198" cy="2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73 w 21600"/>
                  <a:gd name="T13" fmla="*/ 4476 h 21600"/>
                  <a:gd name="T14" fmla="*/ 17127 w 21600"/>
                  <a:gd name="T15" fmla="*/ 171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57" name="AutoShape 111"/>
              <p:cNvSpPr>
                <a:spLocks noChangeArrowheads="1"/>
              </p:cNvSpPr>
              <p:nvPr/>
            </p:nvSpPr>
            <p:spPr bwMode="auto">
              <a:xfrm rot="10800000">
                <a:off x="3315" y="3438"/>
                <a:ext cx="192" cy="2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58" name="AutoShape 112"/>
              <p:cNvSpPr>
                <a:spLocks noChangeArrowheads="1"/>
              </p:cNvSpPr>
              <p:nvPr/>
            </p:nvSpPr>
            <p:spPr bwMode="auto">
              <a:xfrm rot="289825">
                <a:off x="3264" y="3660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59" name="AutoShape 113"/>
              <p:cNvSpPr>
                <a:spLocks noChangeArrowheads="1"/>
              </p:cNvSpPr>
              <p:nvPr/>
            </p:nvSpPr>
            <p:spPr bwMode="auto">
              <a:xfrm rot="-1915769">
                <a:off x="3508" y="3350"/>
                <a:ext cx="85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60" name="AutoShape 114"/>
              <p:cNvSpPr>
                <a:spLocks noChangeArrowheads="1"/>
              </p:cNvSpPr>
              <p:nvPr/>
            </p:nvSpPr>
            <p:spPr bwMode="auto">
              <a:xfrm rot="1492950">
                <a:off x="3226" y="3348"/>
                <a:ext cx="87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61" name="AutoShape 115"/>
              <p:cNvSpPr>
                <a:spLocks noChangeArrowheads="1"/>
              </p:cNvSpPr>
              <p:nvPr/>
            </p:nvSpPr>
            <p:spPr bwMode="auto">
              <a:xfrm rot="-855650">
                <a:off x="3418" y="3658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grpSp>
          <p:nvGrpSpPr>
            <p:cNvPr id="129" name="Group 108"/>
            <p:cNvGrpSpPr>
              <a:grpSpLocks/>
            </p:cNvGrpSpPr>
            <p:nvPr/>
          </p:nvGrpSpPr>
          <p:grpSpPr bwMode="auto">
            <a:xfrm>
              <a:off x="4467078" y="3227375"/>
              <a:ext cx="255587" cy="701675"/>
              <a:chOff x="3226" y="3210"/>
              <a:chExt cx="367" cy="87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48" name="Oval 109"/>
              <p:cNvSpPr>
                <a:spLocks noChangeArrowheads="1"/>
              </p:cNvSpPr>
              <p:nvPr/>
            </p:nvSpPr>
            <p:spPr bwMode="auto">
              <a:xfrm>
                <a:off x="3336" y="3210"/>
                <a:ext cx="144" cy="144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49" name="AutoShape 110"/>
              <p:cNvSpPr>
                <a:spLocks noChangeArrowheads="1"/>
              </p:cNvSpPr>
              <p:nvPr/>
            </p:nvSpPr>
            <p:spPr bwMode="auto">
              <a:xfrm>
                <a:off x="3312" y="3360"/>
                <a:ext cx="198" cy="2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73 w 21600"/>
                  <a:gd name="T13" fmla="*/ 4476 h 21600"/>
                  <a:gd name="T14" fmla="*/ 17127 w 21600"/>
                  <a:gd name="T15" fmla="*/ 171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50" name="AutoShape 111"/>
              <p:cNvSpPr>
                <a:spLocks noChangeArrowheads="1"/>
              </p:cNvSpPr>
              <p:nvPr/>
            </p:nvSpPr>
            <p:spPr bwMode="auto">
              <a:xfrm rot="10800000">
                <a:off x="3315" y="3438"/>
                <a:ext cx="192" cy="2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51" name="AutoShape 112"/>
              <p:cNvSpPr>
                <a:spLocks noChangeArrowheads="1"/>
              </p:cNvSpPr>
              <p:nvPr/>
            </p:nvSpPr>
            <p:spPr bwMode="auto">
              <a:xfrm rot="289825">
                <a:off x="3264" y="3660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52" name="AutoShape 113"/>
              <p:cNvSpPr>
                <a:spLocks noChangeArrowheads="1"/>
              </p:cNvSpPr>
              <p:nvPr/>
            </p:nvSpPr>
            <p:spPr bwMode="auto">
              <a:xfrm rot="-1915769">
                <a:off x="3508" y="3350"/>
                <a:ext cx="85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53" name="AutoShape 114"/>
              <p:cNvSpPr>
                <a:spLocks noChangeArrowheads="1"/>
              </p:cNvSpPr>
              <p:nvPr/>
            </p:nvSpPr>
            <p:spPr bwMode="auto">
              <a:xfrm rot="1492950">
                <a:off x="3226" y="3348"/>
                <a:ext cx="87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54" name="AutoShape 115"/>
              <p:cNvSpPr>
                <a:spLocks noChangeArrowheads="1"/>
              </p:cNvSpPr>
              <p:nvPr/>
            </p:nvSpPr>
            <p:spPr bwMode="auto">
              <a:xfrm rot="-855650">
                <a:off x="3418" y="3658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130" name="Textfeld 209"/>
            <p:cNvSpPr txBox="1">
              <a:spLocks noChangeArrowheads="1"/>
            </p:cNvSpPr>
            <p:nvPr/>
          </p:nvSpPr>
          <p:spPr bwMode="auto">
            <a:xfrm>
              <a:off x="269875" y="3378187"/>
              <a:ext cx="16383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defTabSz="914400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pl" sz="2000" b="0" i="0" u="none" baseline="0">
                  <a:solidFill>
                    <a:srgbClr val="7BC23E"/>
                  </a:solidFill>
                  <a:latin typeface="Arial" pitchFamily="34" charset="0"/>
                  <a:ea typeface="ＭＳ Ｐゴシック" charset="-128"/>
                </a:rPr>
                <a:t>od 90 min do 3 godz.</a:t>
              </a:r>
            </a:p>
          </p:txBody>
        </p:sp>
        <p:sp>
          <p:nvSpPr>
            <p:cNvPr id="131" name="Textfeld 212"/>
            <p:cNvSpPr txBox="1">
              <a:spLocks noChangeArrowheads="1"/>
            </p:cNvSpPr>
            <p:nvPr/>
          </p:nvSpPr>
          <p:spPr bwMode="auto">
            <a:xfrm>
              <a:off x="5721350" y="3378187"/>
              <a:ext cx="11430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defTabSz="914400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pl" sz="2000" b="0" i="0" u="none" baseline="0">
                  <a:solidFill>
                    <a:srgbClr val="7BC23E"/>
                  </a:solidFill>
                  <a:latin typeface="Arial" pitchFamily="34" charset="0"/>
                  <a:ea typeface="ＭＳ Ｐゴシック" charset="-128"/>
                </a:rPr>
                <a:t>NNT = 9</a:t>
              </a:r>
            </a:p>
          </p:txBody>
        </p:sp>
        <p:grpSp>
          <p:nvGrpSpPr>
            <p:cNvPr id="132" name="Group 108"/>
            <p:cNvGrpSpPr>
              <a:grpSpLocks/>
            </p:cNvGrpSpPr>
            <p:nvPr/>
          </p:nvGrpSpPr>
          <p:grpSpPr bwMode="auto">
            <a:xfrm>
              <a:off x="4843911" y="3227375"/>
              <a:ext cx="255587" cy="701675"/>
              <a:chOff x="3226" y="3210"/>
              <a:chExt cx="367" cy="87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41" name="Oval 109"/>
              <p:cNvSpPr>
                <a:spLocks noChangeArrowheads="1"/>
              </p:cNvSpPr>
              <p:nvPr/>
            </p:nvSpPr>
            <p:spPr bwMode="auto">
              <a:xfrm>
                <a:off x="3336" y="3210"/>
                <a:ext cx="144" cy="144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42" name="AutoShape 110"/>
              <p:cNvSpPr>
                <a:spLocks noChangeArrowheads="1"/>
              </p:cNvSpPr>
              <p:nvPr/>
            </p:nvSpPr>
            <p:spPr bwMode="auto">
              <a:xfrm>
                <a:off x="3312" y="3360"/>
                <a:ext cx="198" cy="2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73 w 21600"/>
                  <a:gd name="T13" fmla="*/ 4476 h 21600"/>
                  <a:gd name="T14" fmla="*/ 17127 w 21600"/>
                  <a:gd name="T15" fmla="*/ 171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43" name="AutoShape 111"/>
              <p:cNvSpPr>
                <a:spLocks noChangeArrowheads="1"/>
              </p:cNvSpPr>
              <p:nvPr/>
            </p:nvSpPr>
            <p:spPr bwMode="auto">
              <a:xfrm rot="10800000">
                <a:off x="3315" y="3438"/>
                <a:ext cx="192" cy="2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44" name="AutoShape 112"/>
              <p:cNvSpPr>
                <a:spLocks noChangeArrowheads="1"/>
              </p:cNvSpPr>
              <p:nvPr/>
            </p:nvSpPr>
            <p:spPr bwMode="auto">
              <a:xfrm rot="289825">
                <a:off x="3264" y="3660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45" name="AutoShape 113"/>
              <p:cNvSpPr>
                <a:spLocks noChangeArrowheads="1"/>
              </p:cNvSpPr>
              <p:nvPr/>
            </p:nvSpPr>
            <p:spPr bwMode="auto">
              <a:xfrm rot="-1915769">
                <a:off x="3508" y="3350"/>
                <a:ext cx="85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46" name="AutoShape 114"/>
              <p:cNvSpPr>
                <a:spLocks noChangeArrowheads="1"/>
              </p:cNvSpPr>
              <p:nvPr/>
            </p:nvSpPr>
            <p:spPr bwMode="auto">
              <a:xfrm rot="1492950">
                <a:off x="3226" y="3348"/>
                <a:ext cx="87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47" name="AutoShape 115"/>
              <p:cNvSpPr>
                <a:spLocks noChangeArrowheads="1"/>
              </p:cNvSpPr>
              <p:nvPr/>
            </p:nvSpPr>
            <p:spPr bwMode="auto">
              <a:xfrm rot="-855650">
                <a:off x="3418" y="3658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grpSp>
          <p:nvGrpSpPr>
            <p:cNvPr id="133" name="Group 108"/>
            <p:cNvGrpSpPr>
              <a:grpSpLocks/>
            </p:cNvGrpSpPr>
            <p:nvPr/>
          </p:nvGrpSpPr>
          <p:grpSpPr bwMode="auto">
            <a:xfrm>
              <a:off x="5220746" y="3227375"/>
              <a:ext cx="255587" cy="701675"/>
              <a:chOff x="3226" y="3210"/>
              <a:chExt cx="367" cy="87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34" name="Oval 109"/>
              <p:cNvSpPr>
                <a:spLocks noChangeArrowheads="1"/>
              </p:cNvSpPr>
              <p:nvPr/>
            </p:nvSpPr>
            <p:spPr bwMode="auto">
              <a:xfrm>
                <a:off x="3336" y="3210"/>
                <a:ext cx="144" cy="144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35" name="AutoShape 110"/>
              <p:cNvSpPr>
                <a:spLocks noChangeArrowheads="1"/>
              </p:cNvSpPr>
              <p:nvPr/>
            </p:nvSpPr>
            <p:spPr bwMode="auto">
              <a:xfrm>
                <a:off x="3312" y="3360"/>
                <a:ext cx="198" cy="2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73 w 21600"/>
                  <a:gd name="T13" fmla="*/ 4476 h 21600"/>
                  <a:gd name="T14" fmla="*/ 17127 w 21600"/>
                  <a:gd name="T15" fmla="*/ 171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36" name="AutoShape 111"/>
              <p:cNvSpPr>
                <a:spLocks noChangeArrowheads="1"/>
              </p:cNvSpPr>
              <p:nvPr/>
            </p:nvSpPr>
            <p:spPr bwMode="auto">
              <a:xfrm rot="10800000">
                <a:off x="3315" y="3438"/>
                <a:ext cx="192" cy="2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37" name="AutoShape 112"/>
              <p:cNvSpPr>
                <a:spLocks noChangeArrowheads="1"/>
              </p:cNvSpPr>
              <p:nvPr/>
            </p:nvSpPr>
            <p:spPr bwMode="auto">
              <a:xfrm rot="289825">
                <a:off x="3264" y="3660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38" name="AutoShape 113"/>
              <p:cNvSpPr>
                <a:spLocks noChangeArrowheads="1"/>
              </p:cNvSpPr>
              <p:nvPr/>
            </p:nvSpPr>
            <p:spPr bwMode="auto">
              <a:xfrm rot="-1915769">
                <a:off x="3508" y="3350"/>
                <a:ext cx="85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39" name="AutoShape 114"/>
              <p:cNvSpPr>
                <a:spLocks noChangeArrowheads="1"/>
              </p:cNvSpPr>
              <p:nvPr/>
            </p:nvSpPr>
            <p:spPr bwMode="auto">
              <a:xfrm rot="1492950">
                <a:off x="3226" y="3348"/>
                <a:ext cx="87" cy="321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40" name="AutoShape 115"/>
              <p:cNvSpPr>
                <a:spLocks noChangeArrowheads="1"/>
              </p:cNvSpPr>
              <p:nvPr/>
            </p:nvSpPr>
            <p:spPr bwMode="auto">
              <a:xfrm rot="-855650">
                <a:off x="3418" y="3658"/>
                <a:ext cx="138" cy="426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</p:grpSp>
      <p:sp>
        <p:nvSpPr>
          <p:cNvPr id="197" name="Rechteck 15"/>
          <p:cNvSpPr>
            <a:spLocks noChangeArrowheads="1"/>
          </p:cNvSpPr>
          <p:nvPr/>
        </p:nvSpPr>
        <p:spPr bwMode="auto">
          <a:xfrm>
            <a:off x="708255" y="5862903"/>
            <a:ext cx="198163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pl" sz="1100" b="0" i="0" u="none" baseline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mRS — zmodyfikowana skala Rankina (ang. modified Rankin Scale).</a:t>
            </a:r>
          </a:p>
        </p:txBody>
      </p:sp>
      <p:grpSp>
        <p:nvGrpSpPr>
          <p:cNvPr id="198" name="Gruppieren 225"/>
          <p:cNvGrpSpPr/>
          <p:nvPr/>
        </p:nvGrpSpPr>
        <p:grpSpPr>
          <a:xfrm>
            <a:off x="1721644" y="1862791"/>
            <a:ext cx="5708650" cy="708025"/>
            <a:chOff x="460375" y="1717675"/>
            <a:chExt cx="5708650" cy="708025"/>
          </a:xfrm>
        </p:grpSpPr>
        <p:grpSp>
          <p:nvGrpSpPr>
            <p:cNvPr id="199" name="Gruppieren 245"/>
            <p:cNvGrpSpPr>
              <a:grpSpLocks/>
            </p:cNvGrpSpPr>
            <p:nvPr/>
          </p:nvGrpSpPr>
          <p:grpSpPr bwMode="auto">
            <a:xfrm>
              <a:off x="2206625" y="1720850"/>
              <a:ext cx="255588" cy="701675"/>
              <a:chOff x="2057400" y="1719250"/>
              <a:chExt cx="255588" cy="701675"/>
            </a:xfrm>
          </p:grpSpPr>
          <p:sp>
            <p:nvSpPr>
              <p:cNvPr id="227" name="Oval 109"/>
              <p:cNvSpPr>
                <a:spLocks noChangeArrowheads="1"/>
              </p:cNvSpPr>
              <p:nvPr/>
            </p:nvSpPr>
            <p:spPr bwMode="auto">
              <a:xfrm>
                <a:off x="2133600" y="1719250"/>
                <a:ext cx="100013" cy="11588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28" name="AutoShape 110"/>
              <p:cNvSpPr>
                <a:spLocks noChangeArrowheads="1"/>
              </p:cNvSpPr>
              <p:nvPr/>
            </p:nvSpPr>
            <p:spPr bwMode="auto">
              <a:xfrm>
                <a:off x="2117725" y="1839900"/>
                <a:ext cx="138113" cy="17780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73 w 21600"/>
                  <a:gd name="T13" fmla="*/ 4476 h 21600"/>
                  <a:gd name="T14" fmla="*/ 17127 w 21600"/>
                  <a:gd name="T15" fmla="*/ 171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29" name="AutoShape 111"/>
              <p:cNvSpPr>
                <a:spLocks noChangeArrowheads="1"/>
              </p:cNvSpPr>
              <p:nvPr/>
            </p:nvSpPr>
            <p:spPr bwMode="auto">
              <a:xfrm rot="10800000">
                <a:off x="2119313" y="1901812"/>
                <a:ext cx="133350" cy="19208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30" name="AutoShape 112"/>
              <p:cNvSpPr>
                <a:spLocks noChangeArrowheads="1"/>
              </p:cNvSpPr>
              <p:nvPr/>
            </p:nvSpPr>
            <p:spPr bwMode="auto">
              <a:xfrm rot="289825">
                <a:off x="2084388" y="2079612"/>
                <a:ext cx="95250" cy="341313"/>
              </a:xfrm>
              <a:prstGeom prst="parallelogram">
                <a:avLst>
                  <a:gd name="adj" fmla="val 25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31" name="AutoShape 113"/>
              <p:cNvSpPr>
                <a:spLocks noChangeArrowheads="1"/>
              </p:cNvSpPr>
              <p:nvPr/>
            </p:nvSpPr>
            <p:spPr bwMode="auto">
              <a:xfrm rot="19684231">
                <a:off x="2254250" y="1831962"/>
                <a:ext cx="58738" cy="257175"/>
              </a:xfrm>
              <a:prstGeom prst="parallelogram">
                <a:avLst>
                  <a:gd name="adj" fmla="val 25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32" name="AutoShape 114"/>
              <p:cNvSpPr>
                <a:spLocks noChangeArrowheads="1"/>
              </p:cNvSpPr>
              <p:nvPr/>
            </p:nvSpPr>
            <p:spPr bwMode="auto">
              <a:xfrm rot="1492950">
                <a:off x="2057400" y="1830375"/>
                <a:ext cx="60325" cy="257175"/>
              </a:xfrm>
              <a:prstGeom prst="parallelogram">
                <a:avLst>
                  <a:gd name="adj" fmla="val 25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33" name="AutoShape 115"/>
              <p:cNvSpPr>
                <a:spLocks noChangeArrowheads="1"/>
              </p:cNvSpPr>
              <p:nvPr/>
            </p:nvSpPr>
            <p:spPr bwMode="auto">
              <a:xfrm rot="20744350">
                <a:off x="2190750" y="2078025"/>
                <a:ext cx="96838" cy="341312"/>
              </a:xfrm>
              <a:prstGeom prst="parallelogram">
                <a:avLst>
                  <a:gd name="adj" fmla="val 25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grpSp>
          <p:nvGrpSpPr>
            <p:cNvPr id="200" name="Gruppieren 244"/>
            <p:cNvGrpSpPr>
              <a:grpSpLocks/>
            </p:cNvGrpSpPr>
            <p:nvPr/>
          </p:nvGrpSpPr>
          <p:grpSpPr bwMode="auto">
            <a:xfrm>
              <a:off x="2578100" y="1720850"/>
              <a:ext cx="255588" cy="701675"/>
              <a:chOff x="2438400" y="1719250"/>
              <a:chExt cx="255588" cy="701675"/>
            </a:xfrm>
          </p:grpSpPr>
          <p:sp>
            <p:nvSpPr>
              <p:cNvPr id="220" name="Oval 109"/>
              <p:cNvSpPr>
                <a:spLocks noChangeArrowheads="1"/>
              </p:cNvSpPr>
              <p:nvPr/>
            </p:nvSpPr>
            <p:spPr bwMode="auto">
              <a:xfrm>
                <a:off x="2514600" y="1719250"/>
                <a:ext cx="100013" cy="11588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21" name="AutoShape 110"/>
              <p:cNvSpPr>
                <a:spLocks noChangeArrowheads="1"/>
              </p:cNvSpPr>
              <p:nvPr/>
            </p:nvSpPr>
            <p:spPr bwMode="auto">
              <a:xfrm>
                <a:off x="2498725" y="1839900"/>
                <a:ext cx="138113" cy="17780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73 w 21600"/>
                  <a:gd name="T13" fmla="*/ 4476 h 21600"/>
                  <a:gd name="T14" fmla="*/ 17127 w 21600"/>
                  <a:gd name="T15" fmla="*/ 171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22" name="AutoShape 111"/>
              <p:cNvSpPr>
                <a:spLocks noChangeArrowheads="1"/>
              </p:cNvSpPr>
              <p:nvPr/>
            </p:nvSpPr>
            <p:spPr bwMode="auto">
              <a:xfrm rot="10800000">
                <a:off x="2500313" y="1901812"/>
                <a:ext cx="133350" cy="19208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23" name="AutoShape 112"/>
              <p:cNvSpPr>
                <a:spLocks noChangeArrowheads="1"/>
              </p:cNvSpPr>
              <p:nvPr/>
            </p:nvSpPr>
            <p:spPr bwMode="auto">
              <a:xfrm rot="289825">
                <a:off x="2465388" y="2079612"/>
                <a:ext cx="95250" cy="341313"/>
              </a:xfrm>
              <a:prstGeom prst="parallelogram">
                <a:avLst>
                  <a:gd name="adj" fmla="val 25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24" name="AutoShape 113"/>
              <p:cNvSpPr>
                <a:spLocks noChangeArrowheads="1"/>
              </p:cNvSpPr>
              <p:nvPr/>
            </p:nvSpPr>
            <p:spPr bwMode="auto">
              <a:xfrm rot="19684231">
                <a:off x="2635250" y="1831962"/>
                <a:ext cx="58738" cy="257175"/>
              </a:xfrm>
              <a:prstGeom prst="parallelogram">
                <a:avLst>
                  <a:gd name="adj" fmla="val 25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25" name="AutoShape 114"/>
              <p:cNvSpPr>
                <a:spLocks noChangeArrowheads="1"/>
              </p:cNvSpPr>
              <p:nvPr/>
            </p:nvSpPr>
            <p:spPr bwMode="auto">
              <a:xfrm rot="1492950">
                <a:off x="2438400" y="1830375"/>
                <a:ext cx="60325" cy="257175"/>
              </a:xfrm>
              <a:prstGeom prst="parallelogram">
                <a:avLst>
                  <a:gd name="adj" fmla="val 25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26" name="AutoShape 115"/>
              <p:cNvSpPr>
                <a:spLocks noChangeArrowheads="1"/>
              </p:cNvSpPr>
              <p:nvPr/>
            </p:nvSpPr>
            <p:spPr bwMode="auto">
              <a:xfrm rot="20744350">
                <a:off x="2571750" y="2078025"/>
                <a:ext cx="96838" cy="341312"/>
              </a:xfrm>
              <a:prstGeom prst="parallelogram">
                <a:avLst>
                  <a:gd name="adj" fmla="val 25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grpSp>
          <p:nvGrpSpPr>
            <p:cNvPr id="201" name="Gruppieren 241"/>
            <p:cNvGrpSpPr>
              <a:grpSpLocks/>
            </p:cNvGrpSpPr>
            <p:nvPr/>
          </p:nvGrpSpPr>
          <p:grpSpPr bwMode="auto">
            <a:xfrm>
              <a:off x="2949824" y="1720850"/>
              <a:ext cx="255588" cy="701675"/>
              <a:chOff x="2819400" y="1719250"/>
              <a:chExt cx="255588" cy="701675"/>
            </a:xfrm>
            <a:solidFill>
              <a:schemeClr val="accent1"/>
            </a:solidFill>
          </p:grpSpPr>
          <p:sp>
            <p:nvSpPr>
              <p:cNvPr id="213" name="Oval 109"/>
              <p:cNvSpPr>
                <a:spLocks noChangeArrowheads="1"/>
              </p:cNvSpPr>
              <p:nvPr/>
            </p:nvSpPr>
            <p:spPr bwMode="auto">
              <a:xfrm>
                <a:off x="2895600" y="1719250"/>
                <a:ext cx="100013" cy="115887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charset="0"/>
                  <a:ea typeface="MS PGothic" charset="0"/>
                  <a:cs typeface="MS PGothic" charset="0"/>
                </a:endParaRPr>
              </a:p>
            </p:txBody>
          </p:sp>
          <p:sp>
            <p:nvSpPr>
              <p:cNvPr id="214" name="AutoShape 110"/>
              <p:cNvSpPr>
                <a:spLocks noChangeArrowheads="1"/>
              </p:cNvSpPr>
              <p:nvPr/>
            </p:nvSpPr>
            <p:spPr bwMode="auto">
              <a:xfrm>
                <a:off x="2879725" y="1839900"/>
                <a:ext cx="138113" cy="17780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73 w 21600"/>
                  <a:gd name="T13" fmla="*/ 4476 h 21600"/>
                  <a:gd name="T14" fmla="*/ 17127 w 21600"/>
                  <a:gd name="T15" fmla="*/ 171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rial"/>
                  <a:ea typeface="MS PGothic" charset="0"/>
                  <a:cs typeface="MS PGothic" charset="0"/>
                </a:endParaRPr>
              </a:p>
            </p:txBody>
          </p:sp>
          <p:sp>
            <p:nvSpPr>
              <p:cNvPr id="215" name="AutoShape 111"/>
              <p:cNvSpPr>
                <a:spLocks noChangeArrowheads="1"/>
              </p:cNvSpPr>
              <p:nvPr/>
            </p:nvSpPr>
            <p:spPr bwMode="auto">
              <a:xfrm rot="10800000">
                <a:off x="2881313" y="1901812"/>
                <a:ext cx="133350" cy="19208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rial"/>
                  <a:ea typeface="MS PGothic" charset="0"/>
                  <a:cs typeface="MS PGothic" charset="0"/>
                </a:endParaRPr>
              </a:p>
            </p:txBody>
          </p:sp>
          <p:sp>
            <p:nvSpPr>
              <p:cNvPr id="216" name="AutoShape 112"/>
              <p:cNvSpPr>
                <a:spLocks noChangeArrowheads="1"/>
              </p:cNvSpPr>
              <p:nvPr/>
            </p:nvSpPr>
            <p:spPr bwMode="auto">
              <a:xfrm rot="289825">
                <a:off x="2846388" y="2079612"/>
                <a:ext cx="95250" cy="341313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charset="0"/>
                  <a:ea typeface="MS PGothic" charset="0"/>
                  <a:cs typeface="MS PGothic" charset="0"/>
                </a:endParaRPr>
              </a:p>
            </p:txBody>
          </p:sp>
          <p:sp>
            <p:nvSpPr>
              <p:cNvPr id="217" name="AutoShape 113"/>
              <p:cNvSpPr>
                <a:spLocks noChangeArrowheads="1"/>
              </p:cNvSpPr>
              <p:nvPr/>
            </p:nvSpPr>
            <p:spPr bwMode="auto">
              <a:xfrm rot="-1915769">
                <a:off x="3016250" y="1831962"/>
                <a:ext cx="58738" cy="257175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charset="0"/>
                  <a:ea typeface="MS PGothic" charset="0"/>
                  <a:cs typeface="MS PGothic" charset="0"/>
                </a:endParaRPr>
              </a:p>
            </p:txBody>
          </p:sp>
          <p:sp>
            <p:nvSpPr>
              <p:cNvPr id="218" name="AutoShape 114"/>
              <p:cNvSpPr>
                <a:spLocks noChangeArrowheads="1"/>
              </p:cNvSpPr>
              <p:nvPr/>
            </p:nvSpPr>
            <p:spPr bwMode="auto">
              <a:xfrm rot="1492950">
                <a:off x="2819400" y="1830375"/>
                <a:ext cx="60325" cy="257175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charset="0"/>
                  <a:ea typeface="MS PGothic" charset="0"/>
                  <a:cs typeface="MS PGothic" charset="0"/>
                </a:endParaRPr>
              </a:p>
            </p:txBody>
          </p:sp>
          <p:sp>
            <p:nvSpPr>
              <p:cNvPr id="219" name="AutoShape 115"/>
              <p:cNvSpPr>
                <a:spLocks noChangeArrowheads="1"/>
              </p:cNvSpPr>
              <p:nvPr/>
            </p:nvSpPr>
            <p:spPr bwMode="auto">
              <a:xfrm rot="-855650">
                <a:off x="2952750" y="2078025"/>
                <a:ext cx="96838" cy="341312"/>
              </a:xfrm>
              <a:prstGeom prst="parallelogram">
                <a:avLst>
                  <a:gd name="adj" fmla="val 25000"/>
                </a:avLst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charset="0"/>
                  <a:ea typeface="MS PGothic" charset="0"/>
                  <a:cs typeface="MS PGothic" charset="0"/>
                </a:endParaRPr>
              </a:p>
            </p:txBody>
          </p:sp>
        </p:grpSp>
        <p:sp>
          <p:nvSpPr>
            <p:cNvPr id="202" name="Textfeld 208"/>
            <p:cNvSpPr txBox="1">
              <a:spLocks noChangeArrowheads="1"/>
            </p:cNvSpPr>
            <p:nvPr/>
          </p:nvSpPr>
          <p:spPr bwMode="auto">
            <a:xfrm>
              <a:off x="460375" y="1871662"/>
              <a:ext cx="14478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defTabSz="914400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pl" sz="2000" b="0" i="0" u="none" baseline="0">
                  <a:solidFill>
                    <a:srgbClr val="7BC23E"/>
                  </a:solidFill>
                  <a:latin typeface="Arial" pitchFamily="34" charset="0"/>
                  <a:ea typeface="ＭＳ Ｐゴシック" charset="-128"/>
                </a:rPr>
                <a:t>≤ 90 min</a:t>
              </a:r>
              <a:endParaRPr lang="pl" sz="2000" dirty="0">
                <a:solidFill>
                  <a:srgbClr val="7BC23E"/>
                </a:solidFill>
                <a:latin typeface="Arial" pitchFamily="34" charset="0"/>
                <a:ea typeface="ＭＳ Ｐゴシック" charset="-128"/>
              </a:endParaRPr>
            </a:p>
          </p:txBody>
        </p:sp>
        <p:sp>
          <p:nvSpPr>
            <p:cNvPr id="203" name="Textfeld 211"/>
            <p:cNvSpPr txBox="1">
              <a:spLocks noChangeArrowheads="1"/>
            </p:cNvSpPr>
            <p:nvPr/>
          </p:nvSpPr>
          <p:spPr bwMode="auto">
            <a:xfrm>
              <a:off x="3959225" y="1871662"/>
              <a:ext cx="22098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defTabSz="914400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pl" sz="2000" b="0" i="0" u="none" baseline="0">
                  <a:solidFill>
                    <a:srgbClr val="7BC23E"/>
                  </a:solidFill>
                  <a:latin typeface="Arial" pitchFamily="34" charset="0"/>
                  <a:ea typeface="ＭＳ Ｐゴシック" charset="-128"/>
                </a:rPr>
                <a:t>NNT = 4–5</a:t>
              </a:r>
            </a:p>
          </p:txBody>
        </p:sp>
        <p:grpSp>
          <p:nvGrpSpPr>
            <p:cNvPr id="204" name="Gruppieren 242"/>
            <p:cNvGrpSpPr>
              <a:grpSpLocks/>
            </p:cNvGrpSpPr>
            <p:nvPr/>
          </p:nvGrpSpPr>
          <p:grpSpPr bwMode="auto">
            <a:xfrm>
              <a:off x="3321050" y="1720850"/>
              <a:ext cx="255588" cy="701675"/>
              <a:chOff x="3194545" y="1719250"/>
              <a:chExt cx="255588" cy="701675"/>
            </a:xfrm>
          </p:grpSpPr>
          <p:sp>
            <p:nvSpPr>
              <p:cNvPr id="206" name="Oval 109"/>
              <p:cNvSpPr>
                <a:spLocks noChangeArrowheads="1"/>
              </p:cNvSpPr>
              <p:nvPr/>
            </p:nvSpPr>
            <p:spPr bwMode="auto">
              <a:xfrm>
                <a:off x="3270745" y="1719250"/>
                <a:ext cx="100013" cy="11588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07" name="AutoShape 110"/>
              <p:cNvSpPr>
                <a:spLocks noChangeArrowheads="1"/>
              </p:cNvSpPr>
              <p:nvPr/>
            </p:nvSpPr>
            <p:spPr bwMode="auto">
              <a:xfrm>
                <a:off x="3254870" y="1839900"/>
                <a:ext cx="138113" cy="17780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73 w 21600"/>
                  <a:gd name="T13" fmla="*/ 4476 h 21600"/>
                  <a:gd name="T14" fmla="*/ 17127 w 21600"/>
                  <a:gd name="T15" fmla="*/ 171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08" name="AutoShape 111"/>
              <p:cNvSpPr>
                <a:spLocks noChangeArrowheads="1"/>
              </p:cNvSpPr>
              <p:nvPr/>
            </p:nvSpPr>
            <p:spPr bwMode="auto">
              <a:xfrm rot="10800000">
                <a:off x="3256458" y="1901812"/>
                <a:ext cx="133350" cy="19208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09" name="AutoShape 112"/>
              <p:cNvSpPr>
                <a:spLocks noChangeArrowheads="1"/>
              </p:cNvSpPr>
              <p:nvPr/>
            </p:nvSpPr>
            <p:spPr bwMode="auto">
              <a:xfrm rot="289825">
                <a:off x="3221533" y="2079612"/>
                <a:ext cx="95250" cy="341313"/>
              </a:xfrm>
              <a:prstGeom prst="parallelogram">
                <a:avLst>
                  <a:gd name="adj" fmla="val 25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10" name="AutoShape 113"/>
              <p:cNvSpPr>
                <a:spLocks noChangeArrowheads="1"/>
              </p:cNvSpPr>
              <p:nvPr/>
            </p:nvSpPr>
            <p:spPr bwMode="auto">
              <a:xfrm rot="19684231">
                <a:off x="3391395" y="1831962"/>
                <a:ext cx="58738" cy="257175"/>
              </a:xfrm>
              <a:prstGeom prst="parallelogram">
                <a:avLst>
                  <a:gd name="adj" fmla="val 25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11" name="AutoShape 114"/>
              <p:cNvSpPr>
                <a:spLocks noChangeArrowheads="1"/>
              </p:cNvSpPr>
              <p:nvPr/>
            </p:nvSpPr>
            <p:spPr bwMode="auto">
              <a:xfrm rot="1492950">
                <a:off x="3194545" y="1830375"/>
                <a:ext cx="60325" cy="257175"/>
              </a:xfrm>
              <a:prstGeom prst="parallelogram">
                <a:avLst>
                  <a:gd name="adj" fmla="val 25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12" name="AutoShape 115"/>
              <p:cNvSpPr>
                <a:spLocks noChangeArrowheads="1"/>
              </p:cNvSpPr>
              <p:nvPr/>
            </p:nvSpPr>
            <p:spPr bwMode="auto">
              <a:xfrm rot="20744350">
                <a:off x="3327895" y="2078025"/>
                <a:ext cx="96838" cy="341312"/>
              </a:xfrm>
              <a:prstGeom prst="parallelogram">
                <a:avLst>
                  <a:gd name="adj" fmla="val 25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9144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l" sz="2400">
                  <a:solidFill>
                    <a:srgbClr val="000000"/>
                  </a:solidFill>
                  <a:latin typeface="AvantGarde Md BT" pitchFamily="34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pic>
          <p:nvPicPr>
            <p:cNvPr id="205" name="Bild 225" descr="half man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51250" y="1717675"/>
              <a:ext cx="190500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47757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11560" y="1844824"/>
            <a:ext cx="8229600" cy="1143000"/>
          </a:xfrm>
        </p:spPr>
        <p:txBody>
          <a:bodyPr>
            <a:normAutofit/>
          </a:bodyPr>
          <a:lstStyle/>
          <a:p>
            <a:r>
              <a:rPr lang="pl-PL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Tromboliza</a:t>
            </a:r>
            <a:r>
              <a:rPr lang="pl-PL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 Polsce</a:t>
            </a:r>
            <a:endParaRPr lang="pl-PL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25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28800"/>
            <a:ext cx="8229600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Leczenie udaru niedokrwiennego mózgu za pomocą </a:t>
            </a:r>
            <a:r>
              <a:rPr lang="pl-PL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</a:t>
            </a:r>
            <a:r>
              <a:rPr lang="pl-PL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-PAIV w 2016r.</a:t>
            </a:r>
            <a:endParaRPr lang="pl-PL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4788024" y="630932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dirty="0" smtClean="0"/>
              <a:t>Źródło: dane NFZ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1994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radiologyassistant.nl/data/bin/a5097978bc683d_TEK-LSA2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7315" y="1412776"/>
            <a:ext cx="4608513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oncentric MERCI Retriever embedded in a clot. Co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05293"/>
            <a:ext cx="3888432" cy="154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Solitaire is a mechanical thrombectomy device used to retrieve a clot in patients experiencing acute ischemic stroke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662" y="5105293"/>
            <a:ext cx="3995936" cy="154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ole tekstowe 4"/>
          <p:cNvSpPr txBox="1"/>
          <p:nvPr/>
        </p:nvSpPr>
        <p:spPr>
          <a:xfrm>
            <a:off x="251520" y="5105293"/>
            <a:ext cx="86409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l-PL" dirty="0" smtClean="0"/>
              <a:t>2000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4602753" y="5105293"/>
            <a:ext cx="86409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l-PL" dirty="0" smtClean="0"/>
              <a:t>2015</a:t>
            </a:r>
            <a:endParaRPr lang="pl-PL" dirty="0"/>
          </a:p>
        </p:txBody>
      </p:sp>
      <p:sp>
        <p:nvSpPr>
          <p:cNvPr id="7" name="Tytuł 8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2015: </a:t>
            </a:r>
            <a:r>
              <a:rPr lang="pl-PL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Trombektomia</a:t>
            </a:r>
            <a:r>
              <a:rPr lang="pl-PL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mechaniczna - przełom leczenia przyczynowego ostrego udaru mózgu</a:t>
            </a:r>
            <a:endParaRPr lang="pl-PL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45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325" y="1400175"/>
            <a:ext cx="699135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998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2"/>
          <p:cNvSpPr txBox="1">
            <a:spLocks/>
          </p:cNvSpPr>
          <p:nvPr/>
        </p:nvSpPr>
        <p:spPr>
          <a:xfrm>
            <a:off x="457200" y="515813"/>
            <a:ext cx="8229600" cy="564949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Mechaniczna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trombektomia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jest wskazana u chorych na udar niedokrwienny w zakresie unaczynienia dużych naczyń mózgowych po nieskutecznej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trombolizie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do 4.5 godzin po zachorowaniu i maksymalnie do 6 godzin (A, 1a)</a:t>
            </a:r>
          </a:p>
          <a:p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Przy przeciwskazaniu do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rt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-PAIV (np. u chorych z terapeutycznym INR pod wpływem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warfaryny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) rekomenduje się leczenie za pomocą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trombektomii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mechanicznej (A, 1a)</a:t>
            </a:r>
          </a:p>
          <a:p>
            <a:r>
              <a:rPr lang="pl-PL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Decyzja o leczeniu za pomocą </a:t>
            </a:r>
            <a:r>
              <a:rPr lang="pl-PL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trombektomii</a:t>
            </a:r>
            <a:r>
              <a:rPr lang="pl-PL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mechanicznej powinna być podejmowana przez wielodyscyplinarny zespół specjalistów: neurolog, specjalista w zakresie chorób naczyniowych mózgu, radiolog interwencyjny.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Zabieg powinien być przeprowadzony w doświadczonym nadrzędnym centrum terapii udaru mózgu przy udziale doświadczonych anestezjologów (C, 5, GPC)</a:t>
            </a:r>
          </a:p>
          <a:p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Mechaniczna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trombektomia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powinna być wykonywana przez wyszkolonych i doświadczonych radiologów  interwencyjnych, których umiejętności spełniają wymagania narodowego i międzynarodowego grona ekspertów  (B, 2b)</a:t>
            </a:r>
          </a:p>
        </p:txBody>
      </p:sp>
    </p:spTree>
    <p:extLst>
      <p:ext uri="{BB962C8B-B14F-4D97-AF65-F5344CB8AC3E}">
        <p14:creationId xmlns:p14="http://schemas.microsoft.com/office/powerpoint/2010/main" val="368396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Znalezione obrazy dla zapytania flaga polsk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836712"/>
            <a:ext cx="2902868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ytuł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Trombektomia</a:t>
            </a:r>
            <a:r>
              <a:rPr lang="pl-PL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 Polsce</a:t>
            </a:r>
            <a:br>
              <a:rPr lang="pl-PL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2012-2016</a:t>
            </a:r>
            <a:endParaRPr lang="pl-PL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107504" y="2204864"/>
            <a:ext cx="89289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 Centrów Udarowych</a:t>
            </a:r>
          </a:p>
          <a:p>
            <a:endParaRPr lang="pl-PL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Zgłoszenie liczby leczonych przypadków: 	24 Centra</a:t>
            </a:r>
          </a:p>
          <a:p>
            <a:r>
              <a:rPr lang="pl-PL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Przesłanie ankiety opisującej ośrodek: 	23 Centra</a:t>
            </a:r>
          </a:p>
          <a:p>
            <a:r>
              <a:rPr lang="pl-PL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Przesłanie danych surowych: 		22 Centra</a:t>
            </a:r>
          </a:p>
          <a:p>
            <a:endParaRPr lang="pl-PL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Liczba zidentyfikowanych przypadków: 			585</a:t>
            </a:r>
          </a:p>
          <a:p>
            <a:r>
              <a:rPr lang="pl-PL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Liczba przypadków zakwalifikowanych do analizy:  	531 (91%)</a:t>
            </a:r>
            <a:endParaRPr lang="pl-PL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13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/>
        </p:nvSpPr>
        <p:spPr>
          <a:xfrm>
            <a:off x="3337556" y="692696"/>
            <a:ext cx="700009" cy="6573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bg1"/>
                </a:solidFill>
              </a:rPr>
              <a:t>1</a:t>
            </a:r>
            <a:endParaRPr lang="pl-PL" b="1" dirty="0">
              <a:solidFill>
                <a:schemeClr val="bg1"/>
              </a:solidFill>
            </a:endParaRPr>
          </a:p>
        </p:txBody>
      </p:sp>
      <p:sp>
        <p:nvSpPr>
          <p:cNvPr id="3" name="Elipsa 2"/>
          <p:cNvSpPr/>
          <p:nvPr/>
        </p:nvSpPr>
        <p:spPr>
          <a:xfrm>
            <a:off x="5516488" y="1082172"/>
            <a:ext cx="700009" cy="65736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1</a:t>
            </a:r>
            <a:endParaRPr lang="pl-PL" b="1" dirty="0"/>
          </a:p>
        </p:txBody>
      </p:sp>
      <p:sp>
        <p:nvSpPr>
          <p:cNvPr id="4" name="Elipsa 3"/>
          <p:cNvSpPr/>
          <p:nvPr/>
        </p:nvSpPr>
        <p:spPr>
          <a:xfrm>
            <a:off x="3816642" y="1974449"/>
            <a:ext cx="700009" cy="65736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1</a:t>
            </a:r>
            <a:endParaRPr lang="pl-PL" b="1" dirty="0"/>
          </a:p>
        </p:txBody>
      </p:sp>
      <p:sp>
        <p:nvSpPr>
          <p:cNvPr id="5" name="Elipsa 4"/>
          <p:cNvSpPr/>
          <p:nvPr/>
        </p:nvSpPr>
        <p:spPr>
          <a:xfrm>
            <a:off x="2725053" y="2636912"/>
            <a:ext cx="700009" cy="65736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2</a:t>
            </a:r>
            <a:endParaRPr lang="pl-PL" b="1" dirty="0"/>
          </a:p>
        </p:txBody>
      </p:sp>
      <p:sp>
        <p:nvSpPr>
          <p:cNvPr id="6" name="Elipsa 5"/>
          <p:cNvSpPr/>
          <p:nvPr/>
        </p:nvSpPr>
        <p:spPr>
          <a:xfrm>
            <a:off x="2228564" y="4234390"/>
            <a:ext cx="700009" cy="65736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2</a:t>
            </a:r>
            <a:endParaRPr lang="pl-PL" b="1" dirty="0"/>
          </a:p>
        </p:txBody>
      </p:sp>
      <p:sp>
        <p:nvSpPr>
          <p:cNvPr id="7" name="Elipsa 6"/>
          <p:cNvSpPr/>
          <p:nvPr/>
        </p:nvSpPr>
        <p:spPr>
          <a:xfrm>
            <a:off x="3309937" y="4693786"/>
            <a:ext cx="700009" cy="65736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1</a:t>
            </a:r>
            <a:endParaRPr lang="pl-PL" b="1" dirty="0"/>
          </a:p>
        </p:txBody>
      </p:sp>
      <p:sp>
        <p:nvSpPr>
          <p:cNvPr id="8" name="Elipsa 7"/>
          <p:cNvSpPr/>
          <p:nvPr/>
        </p:nvSpPr>
        <p:spPr>
          <a:xfrm>
            <a:off x="4456202" y="3590146"/>
            <a:ext cx="700009" cy="65736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1</a:t>
            </a:r>
            <a:endParaRPr lang="pl-PL" b="1" dirty="0"/>
          </a:p>
        </p:txBody>
      </p:sp>
      <p:sp>
        <p:nvSpPr>
          <p:cNvPr id="9" name="Elipsa 8"/>
          <p:cNvSpPr/>
          <p:nvPr/>
        </p:nvSpPr>
        <p:spPr>
          <a:xfrm>
            <a:off x="5796136" y="2784213"/>
            <a:ext cx="700009" cy="65736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4</a:t>
            </a:r>
            <a:endParaRPr lang="pl-PL" b="1" dirty="0"/>
          </a:p>
        </p:txBody>
      </p:sp>
      <p:sp>
        <p:nvSpPr>
          <p:cNvPr id="10" name="Elipsa 9"/>
          <p:cNvSpPr/>
          <p:nvPr/>
        </p:nvSpPr>
        <p:spPr>
          <a:xfrm>
            <a:off x="5387244" y="4431270"/>
            <a:ext cx="700009" cy="65736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/>
              <a:t>2</a:t>
            </a:r>
          </a:p>
        </p:txBody>
      </p:sp>
      <p:sp>
        <p:nvSpPr>
          <p:cNvPr id="11" name="Elipsa 10"/>
          <p:cNvSpPr/>
          <p:nvPr/>
        </p:nvSpPr>
        <p:spPr>
          <a:xfrm>
            <a:off x="5096127" y="5475331"/>
            <a:ext cx="700009" cy="65736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1</a:t>
            </a:r>
            <a:endParaRPr lang="pl-PL" b="1" dirty="0"/>
          </a:p>
        </p:txBody>
      </p:sp>
      <p:sp>
        <p:nvSpPr>
          <p:cNvPr id="12" name="Elipsa 11"/>
          <p:cNvSpPr/>
          <p:nvPr/>
        </p:nvSpPr>
        <p:spPr>
          <a:xfrm>
            <a:off x="6551857" y="5331315"/>
            <a:ext cx="700009" cy="65736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1</a:t>
            </a:r>
            <a:endParaRPr lang="pl-PL" b="1" dirty="0"/>
          </a:p>
        </p:txBody>
      </p:sp>
      <p:sp>
        <p:nvSpPr>
          <p:cNvPr id="13" name="Elipsa 12"/>
          <p:cNvSpPr/>
          <p:nvPr/>
        </p:nvSpPr>
        <p:spPr>
          <a:xfrm>
            <a:off x="6901861" y="3905708"/>
            <a:ext cx="700009" cy="65736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3</a:t>
            </a:r>
            <a:endParaRPr lang="pl-PL" b="1" dirty="0"/>
          </a:p>
        </p:txBody>
      </p:sp>
      <p:sp>
        <p:nvSpPr>
          <p:cNvPr id="14" name="Elipsa 13"/>
          <p:cNvSpPr/>
          <p:nvPr/>
        </p:nvSpPr>
        <p:spPr>
          <a:xfrm>
            <a:off x="3984504" y="5146649"/>
            <a:ext cx="700009" cy="65736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3</a:t>
            </a:r>
            <a:endParaRPr lang="pl-PL" b="1" dirty="0"/>
          </a:p>
        </p:txBody>
      </p:sp>
      <p:sp>
        <p:nvSpPr>
          <p:cNvPr id="15" name="Elipsa 14"/>
          <p:cNvSpPr/>
          <p:nvPr/>
        </p:nvSpPr>
        <p:spPr>
          <a:xfrm>
            <a:off x="6939970" y="1563254"/>
            <a:ext cx="700009" cy="65736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1</a:t>
            </a:r>
            <a:endParaRPr lang="pl-PL" b="1" dirty="0"/>
          </a:p>
        </p:txBody>
      </p:sp>
      <p:pic>
        <p:nvPicPr>
          <p:cNvPr id="16" name="Picture 2" descr="Znalezione obrazy dla zapytania mapa polski z województwami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619" y="43057"/>
            <a:ext cx="7776864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Elipsa 16"/>
          <p:cNvSpPr/>
          <p:nvPr/>
        </p:nvSpPr>
        <p:spPr>
          <a:xfrm>
            <a:off x="3489956" y="608118"/>
            <a:ext cx="700009" cy="6573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bg1"/>
                </a:solidFill>
              </a:rPr>
              <a:t>1</a:t>
            </a:r>
            <a:endParaRPr lang="pl-PL" b="1" dirty="0">
              <a:solidFill>
                <a:schemeClr val="bg1"/>
              </a:solidFill>
            </a:endParaRPr>
          </a:p>
        </p:txBody>
      </p:sp>
      <p:sp>
        <p:nvSpPr>
          <p:cNvPr id="18" name="Elipsa 17"/>
          <p:cNvSpPr/>
          <p:nvPr/>
        </p:nvSpPr>
        <p:spPr>
          <a:xfrm>
            <a:off x="5683220" y="906022"/>
            <a:ext cx="700009" cy="65736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1</a:t>
            </a:r>
            <a:endParaRPr lang="pl-PL" b="1" dirty="0"/>
          </a:p>
        </p:txBody>
      </p:sp>
      <p:sp>
        <p:nvSpPr>
          <p:cNvPr id="19" name="Elipsa 18"/>
          <p:cNvSpPr/>
          <p:nvPr/>
        </p:nvSpPr>
        <p:spPr>
          <a:xfrm>
            <a:off x="3834445" y="1970027"/>
            <a:ext cx="700009" cy="65736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1</a:t>
            </a:r>
            <a:endParaRPr lang="pl-PL" b="1" dirty="0"/>
          </a:p>
        </p:txBody>
      </p:sp>
      <p:sp>
        <p:nvSpPr>
          <p:cNvPr id="20" name="Elipsa 19"/>
          <p:cNvSpPr/>
          <p:nvPr/>
        </p:nvSpPr>
        <p:spPr>
          <a:xfrm>
            <a:off x="2803745" y="2566823"/>
            <a:ext cx="700009" cy="65736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2</a:t>
            </a:r>
            <a:endParaRPr lang="pl-PL" b="1" dirty="0"/>
          </a:p>
        </p:txBody>
      </p:sp>
      <p:sp>
        <p:nvSpPr>
          <p:cNvPr id="21" name="Elipsa 20"/>
          <p:cNvSpPr/>
          <p:nvPr/>
        </p:nvSpPr>
        <p:spPr>
          <a:xfrm>
            <a:off x="2161789" y="4102588"/>
            <a:ext cx="700009" cy="65736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2</a:t>
            </a:r>
            <a:endParaRPr lang="pl-PL" b="1" dirty="0"/>
          </a:p>
        </p:txBody>
      </p:sp>
      <p:sp>
        <p:nvSpPr>
          <p:cNvPr id="22" name="Elipsa 21"/>
          <p:cNvSpPr/>
          <p:nvPr/>
        </p:nvSpPr>
        <p:spPr>
          <a:xfrm>
            <a:off x="3337556" y="4641551"/>
            <a:ext cx="700009" cy="65736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1</a:t>
            </a:r>
            <a:endParaRPr lang="pl-PL" b="1" dirty="0"/>
          </a:p>
        </p:txBody>
      </p:sp>
      <p:sp>
        <p:nvSpPr>
          <p:cNvPr id="23" name="Elipsa 22"/>
          <p:cNvSpPr/>
          <p:nvPr/>
        </p:nvSpPr>
        <p:spPr>
          <a:xfrm>
            <a:off x="4608602" y="3742546"/>
            <a:ext cx="700009" cy="65736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1</a:t>
            </a:r>
            <a:endParaRPr lang="pl-PL" b="1" dirty="0"/>
          </a:p>
        </p:txBody>
      </p:sp>
      <p:sp>
        <p:nvSpPr>
          <p:cNvPr id="24" name="Elipsa 23"/>
          <p:cNvSpPr/>
          <p:nvPr/>
        </p:nvSpPr>
        <p:spPr>
          <a:xfrm>
            <a:off x="5948536" y="2936613"/>
            <a:ext cx="700009" cy="65736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4</a:t>
            </a:r>
            <a:endParaRPr lang="pl-PL" b="1" dirty="0"/>
          </a:p>
        </p:txBody>
      </p:sp>
      <p:sp>
        <p:nvSpPr>
          <p:cNvPr id="25" name="Elipsa 24"/>
          <p:cNvSpPr/>
          <p:nvPr/>
        </p:nvSpPr>
        <p:spPr>
          <a:xfrm>
            <a:off x="5539644" y="4583670"/>
            <a:ext cx="700009" cy="65736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/>
              <a:t>2</a:t>
            </a:r>
          </a:p>
        </p:txBody>
      </p:sp>
      <p:sp>
        <p:nvSpPr>
          <p:cNvPr id="26" name="Elipsa 25"/>
          <p:cNvSpPr/>
          <p:nvPr/>
        </p:nvSpPr>
        <p:spPr>
          <a:xfrm>
            <a:off x="5248527" y="5627731"/>
            <a:ext cx="700009" cy="65736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1</a:t>
            </a:r>
            <a:endParaRPr lang="pl-PL" b="1" dirty="0"/>
          </a:p>
        </p:txBody>
      </p:sp>
      <p:sp>
        <p:nvSpPr>
          <p:cNvPr id="27" name="Elipsa 26"/>
          <p:cNvSpPr/>
          <p:nvPr/>
        </p:nvSpPr>
        <p:spPr>
          <a:xfrm>
            <a:off x="6704257" y="5483715"/>
            <a:ext cx="700009" cy="65736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1</a:t>
            </a:r>
            <a:endParaRPr lang="pl-PL" b="1" dirty="0"/>
          </a:p>
        </p:txBody>
      </p:sp>
      <p:sp>
        <p:nvSpPr>
          <p:cNvPr id="28" name="Elipsa 27"/>
          <p:cNvSpPr/>
          <p:nvPr/>
        </p:nvSpPr>
        <p:spPr>
          <a:xfrm>
            <a:off x="7054261" y="4058108"/>
            <a:ext cx="700009" cy="65736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3</a:t>
            </a:r>
            <a:endParaRPr lang="pl-PL" b="1" dirty="0"/>
          </a:p>
        </p:txBody>
      </p:sp>
      <p:sp>
        <p:nvSpPr>
          <p:cNvPr id="29" name="Elipsa 28"/>
          <p:cNvSpPr/>
          <p:nvPr/>
        </p:nvSpPr>
        <p:spPr>
          <a:xfrm>
            <a:off x="4083891" y="4970233"/>
            <a:ext cx="700009" cy="65736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3</a:t>
            </a:r>
            <a:endParaRPr lang="pl-PL" b="1" dirty="0"/>
          </a:p>
        </p:txBody>
      </p:sp>
      <p:sp>
        <p:nvSpPr>
          <p:cNvPr id="30" name="Elipsa 29"/>
          <p:cNvSpPr/>
          <p:nvPr/>
        </p:nvSpPr>
        <p:spPr>
          <a:xfrm>
            <a:off x="7092370" y="1715654"/>
            <a:ext cx="700009" cy="65736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1</a:t>
            </a:r>
            <a:endParaRPr lang="pl-PL" b="1" dirty="0"/>
          </a:p>
        </p:txBody>
      </p:sp>
      <p:sp>
        <p:nvSpPr>
          <p:cNvPr id="31" name="Elipsa 30"/>
          <p:cNvSpPr/>
          <p:nvPr/>
        </p:nvSpPr>
        <p:spPr>
          <a:xfrm>
            <a:off x="1680955" y="1415670"/>
            <a:ext cx="700009" cy="65736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bg1"/>
                </a:solidFill>
              </a:rPr>
              <a:t>1</a:t>
            </a:r>
            <a:endParaRPr lang="pl-P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25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622026"/>
              </p:ext>
            </p:extLst>
          </p:nvPr>
        </p:nvGraphicFramePr>
        <p:xfrm>
          <a:off x="539552" y="35551"/>
          <a:ext cx="7128792" cy="6826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91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096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7673">
                <a:tc>
                  <a:txBody>
                    <a:bodyPr/>
                    <a:lstStyle/>
                    <a:p>
                      <a:r>
                        <a:rPr lang="pl-PL" sz="1050" b="1" dirty="0" smtClean="0">
                          <a:solidFill>
                            <a:schemeClr val="tx1"/>
                          </a:solidFill>
                        </a:rPr>
                        <a:t>GDANSK - KLINIKA</a:t>
                      </a:r>
                      <a:endParaRPr lang="pl-PL" sz="105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050" b="1" dirty="0" smtClean="0">
                          <a:solidFill>
                            <a:schemeClr val="tx1"/>
                          </a:solidFill>
                        </a:rPr>
                        <a:t>RADIOLOGIA</a:t>
                      </a:r>
                      <a:endParaRPr lang="pl-PL" sz="105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673"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OLSZTYN</a:t>
                      </a:r>
                      <a:r>
                        <a:rPr lang="pl-PL" sz="1050" b="1" baseline="0" dirty="0" smtClean="0"/>
                        <a:t> -KLINIKA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RADIOLOGIA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7673"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BIAŁYSTOK</a:t>
                      </a:r>
                      <a:r>
                        <a:rPr lang="pl-PL" sz="1050" b="1" baseline="0" dirty="0" smtClean="0"/>
                        <a:t> - KLINIKA</a:t>
                      </a:r>
                      <a:endParaRPr lang="pl-PL" sz="1050" b="1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NEUROCHIRURGIA</a:t>
                      </a:r>
                      <a:endParaRPr lang="pl-PL" sz="1050" b="1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7673"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BYDGOSZ</a:t>
                      </a:r>
                      <a:r>
                        <a:rPr lang="pl-PL" sz="1050" b="1" baseline="0" dirty="0" smtClean="0"/>
                        <a:t>-KLINIKA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RADIOLOGIA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7673"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POZNAN KLINIKA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RADIOLOGIA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7673"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POZNAN  SZPITAL</a:t>
                      </a:r>
                      <a:r>
                        <a:rPr lang="pl-PL" sz="1050" b="1" baseline="0" dirty="0" smtClean="0"/>
                        <a:t> MIEJSKI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RADIOLOGIA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7673"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WARSZAWA IPIN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RADIOLOGIA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7673"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WARSZAWA </a:t>
                      </a:r>
                      <a:r>
                        <a:rPr lang="pl-PL" sz="1050" b="1" baseline="0" dirty="0" smtClean="0"/>
                        <a:t> WUM WL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RADIOLOGIA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7673"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WARSZAWA WUM WNOZ  (Brodno)</a:t>
                      </a:r>
                      <a:endParaRPr lang="pl-PL" sz="1050" b="1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NEUROCHIRURGIA</a:t>
                      </a:r>
                      <a:endParaRPr lang="pl-PL" sz="1050" b="1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7673"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WARSZAWA SZASEROW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RADIOLOGIA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7673"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LÓDŹ SZPITAL WOJEWODZKI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RADIOLOGIA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7673"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LUBLIN KLINIKA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RADIOLOGIA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8944"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LUBLIN SZPITAL WOJEWODZKI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RADIOLOGIA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8685"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ZAMOSC SZPITAL</a:t>
                      </a:r>
                      <a:r>
                        <a:rPr lang="pl-PL" sz="1050" b="1" baseline="0" dirty="0" smtClean="0"/>
                        <a:t> WOJEWÓDZKI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RADIOLOGIA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7673"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KIELCE SZPITAL WOJEWÓDZKI</a:t>
                      </a:r>
                      <a:endParaRPr lang="pl-PL" sz="1050" b="1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RADIOLOGIA /NEUROCHIRURGIA</a:t>
                      </a:r>
                      <a:endParaRPr lang="pl-PL" sz="1050" b="1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0672"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SANDOMIERZ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KARDIOLOGIA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7673"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WROCŁAW SZPITAL SPECJALISTYCZNY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RADIOLOGIA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87673"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WALBRZYCH SZPITAL SPECJALISTYCZNY</a:t>
                      </a:r>
                      <a:endParaRPr lang="pl-PL" sz="1050" b="1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NEUROCHIRURGIA</a:t>
                      </a:r>
                      <a:endParaRPr lang="pl-PL" sz="1050" b="1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87673"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OPOLE SZPITAL</a:t>
                      </a:r>
                      <a:r>
                        <a:rPr lang="pl-PL" sz="1050" b="1" baseline="0" dirty="0" smtClean="0"/>
                        <a:t> WOJEWÓDZKI</a:t>
                      </a:r>
                      <a:endParaRPr lang="pl-PL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RADIOLOGIA</a:t>
                      </a:r>
                      <a:endParaRPr lang="pl-PL" sz="105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87673"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KATOWICE KLINIKA WL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RADIOLOGIA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87673"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KATOWICE KLINIKA WNOZ</a:t>
                      </a:r>
                      <a:endParaRPr lang="pl-PL" sz="105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CHIRURGIA OGÓLNA I NACZYNIOWA</a:t>
                      </a:r>
                      <a:endParaRPr lang="pl-PL" sz="105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47706"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JASTRZEBIE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RADIOLOGIA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60649"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KRAKOW – KLINIKA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RADIOLOGIA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87673"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RZESZOW – KLINIKA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050" b="1" dirty="0" smtClean="0"/>
                        <a:t>RADIOLOGIA</a:t>
                      </a:r>
                      <a:endParaRPr lang="pl-PL" sz="105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206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 txBox="1">
            <a:spLocks/>
          </p:cNvSpPr>
          <p:nvPr/>
        </p:nvSpPr>
        <p:spPr bwMode="auto">
          <a:xfrm>
            <a:off x="457200" y="116632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l-PL" altLang="pl-PL" sz="2800" b="1" dirty="0">
                <a:solidFill>
                  <a:srgbClr val="FF0000"/>
                </a:solidFill>
                <a:cs typeface="Times New Roman" pitchFamily="18" charset="0"/>
              </a:rPr>
              <a:t>Kroki milowe </a:t>
            </a:r>
            <a:r>
              <a:rPr lang="pl-PL" altLang="pl-PL" sz="2800" b="1" dirty="0" smtClean="0">
                <a:solidFill>
                  <a:srgbClr val="FF0000"/>
                </a:solidFill>
                <a:cs typeface="Times New Roman" pitchFamily="18" charset="0"/>
              </a:rPr>
              <a:t>terapii </a:t>
            </a:r>
            <a:r>
              <a:rPr lang="pl-PL" altLang="pl-PL" sz="2800" b="1" dirty="0">
                <a:solidFill>
                  <a:srgbClr val="FF0000"/>
                </a:solidFill>
                <a:cs typeface="Times New Roman" pitchFamily="18" charset="0"/>
              </a:rPr>
              <a:t>udaru </a:t>
            </a:r>
            <a:r>
              <a:rPr lang="pl-PL" altLang="pl-PL" sz="2800" b="1" dirty="0" smtClean="0">
                <a:solidFill>
                  <a:srgbClr val="FF0000"/>
                </a:solidFill>
                <a:cs typeface="Times New Roman" pitchFamily="18" charset="0"/>
              </a:rPr>
              <a:t>mózgu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l-PL" altLang="pl-PL" sz="2800" b="1" dirty="0" smtClean="0">
                <a:solidFill>
                  <a:srgbClr val="FF0000"/>
                </a:solidFill>
                <a:cs typeface="Times New Roman" pitchFamily="18" charset="0"/>
              </a:rPr>
              <a:t>(2018)</a:t>
            </a:r>
            <a:endParaRPr lang="pl-PL" altLang="pl-PL" sz="28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457200" y="1484784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pl-PL" altLang="pl-PL" sz="2000" b="1" dirty="0">
                <a:cs typeface="Times New Roman" pitchFamily="18" charset="0"/>
              </a:rPr>
              <a:t>Leczenie w oddziale udarowym</a:t>
            </a:r>
          </a:p>
          <a:p>
            <a:pPr eaLnBrk="1" hangingPunct="1"/>
            <a:r>
              <a:rPr lang="pl-PL" altLang="pl-PL" sz="2000" b="1" dirty="0" smtClean="0">
                <a:cs typeface="Times New Roman" pitchFamily="18" charset="0"/>
              </a:rPr>
              <a:t>Kwas acetylosalicylowy do </a:t>
            </a:r>
            <a:r>
              <a:rPr lang="pl-PL" altLang="pl-PL" sz="2000" b="1" dirty="0">
                <a:cs typeface="Times New Roman" pitchFamily="18" charset="0"/>
              </a:rPr>
              <a:t>48 godzin po zachorowaniu na udar</a:t>
            </a:r>
          </a:p>
          <a:p>
            <a:pPr eaLnBrk="1" hangingPunct="1"/>
            <a:r>
              <a:rPr lang="pl-PL" altLang="pl-PL" sz="2000" b="1" dirty="0" err="1">
                <a:cs typeface="Times New Roman" pitchFamily="18" charset="0"/>
              </a:rPr>
              <a:t>Hemikraniektomia</a:t>
            </a:r>
            <a:r>
              <a:rPr lang="pl-PL" altLang="pl-PL" sz="2000" b="1" dirty="0">
                <a:cs typeface="Times New Roman" pitchFamily="18" charset="0"/>
              </a:rPr>
              <a:t> w wybranych </a:t>
            </a:r>
            <a:r>
              <a:rPr lang="pl-PL" altLang="pl-PL" sz="2000" b="1" dirty="0" smtClean="0">
                <a:cs typeface="Times New Roman" pitchFamily="18" charset="0"/>
              </a:rPr>
              <a:t>przypadkach</a:t>
            </a:r>
          </a:p>
          <a:p>
            <a:pPr marL="0" indent="0">
              <a:buNone/>
            </a:pPr>
            <a:endParaRPr lang="pl-PL" altLang="pl-PL" sz="2000" b="1" dirty="0">
              <a:cs typeface="Times New Roman" pitchFamily="18" charset="0"/>
            </a:endParaRPr>
          </a:p>
          <a:p>
            <a:pPr eaLnBrk="1" hangingPunct="1"/>
            <a:r>
              <a:rPr lang="pl-PL" altLang="pl-PL" sz="2000" dirty="0">
                <a:solidFill>
                  <a:srgbClr val="C00000"/>
                </a:solidFill>
                <a:cs typeface="Times New Roman" pitchFamily="18" charset="0"/>
              </a:rPr>
              <a:t>Fibrynoliza dożylna do 4,5 godzin po </a:t>
            </a:r>
            <a:r>
              <a:rPr lang="pl-PL" altLang="pl-PL" sz="2000" dirty="0" smtClean="0">
                <a:solidFill>
                  <a:srgbClr val="C00000"/>
                </a:solidFill>
                <a:cs typeface="Times New Roman" pitchFamily="18" charset="0"/>
              </a:rPr>
              <a:t>zachorowaniu</a:t>
            </a:r>
          </a:p>
          <a:p>
            <a:pPr eaLnBrk="1" hangingPunct="1"/>
            <a:r>
              <a:rPr lang="pl-PL" altLang="pl-PL" sz="2000" dirty="0" err="1" smtClean="0">
                <a:solidFill>
                  <a:srgbClr val="C00000"/>
                </a:solidFill>
                <a:cs typeface="Times New Roman" pitchFamily="18" charset="0"/>
              </a:rPr>
              <a:t>Trombektomia</a:t>
            </a:r>
            <a:r>
              <a:rPr lang="pl-PL" altLang="pl-PL" sz="2000" dirty="0" smtClean="0">
                <a:solidFill>
                  <a:srgbClr val="C00000"/>
                </a:solidFill>
                <a:cs typeface="Times New Roman" pitchFamily="18" charset="0"/>
              </a:rPr>
              <a:t> mechaniczna</a:t>
            </a:r>
          </a:p>
          <a:p>
            <a:pPr eaLnBrk="1" hangingPunct="1"/>
            <a:r>
              <a:rPr lang="pl-PL" altLang="pl-PL" sz="2000" dirty="0" smtClean="0">
                <a:solidFill>
                  <a:srgbClr val="C00000"/>
                </a:solidFill>
                <a:cs typeface="Times New Roman" pitchFamily="18" charset="0"/>
              </a:rPr>
              <a:t>Heparyna w udarze żylnym</a:t>
            </a:r>
          </a:p>
          <a:p>
            <a:r>
              <a:rPr lang="pl-PL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Krwotok mózgowy spowodowany przedawkowaniem antykoagulantów innych niż </a:t>
            </a:r>
            <a:r>
              <a:rPr lang="pl-PL" sz="2000" dirty="0" err="1">
                <a:solidFill>
                  <a:srgbClr val="FF0000"/>
                </a:solidFill>
                <a:cs typeface="Times New Roman" panose="02020603050405020304" pitchFamily="18" charset="0"/>
              </a:rPr>
              <a:t>dabigatrian</a:t>
            </a:r>
            <a:r>
              <a:rPr lang="pl-PL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</a:p>
          <a:p>
            <a:r>
              <a:rPr lang="pl-PL" altLang="pl-PL" sz="2000" dirty="0" err="1" smtClean="0">
                <a:solidFill>
                  <a:srgbClr val="C00000"/>
                </a:solidFill>
                <a:cs typeface="Times New Roman" pitchFamily="18" charset="0"/>
              </a:rPr>
              <a:t>Idarucyzumab</a:t>
            </a:r>
            <a:r>
              <a:rPr lang="pl-PL" altLang="pl-PL" sz="2000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pl-PL" altLang="pl-PL" sz="2000" dirty="0">
                <a:solidFill>
                  <a:srgbClr val="C00000"/>
                </a:solidFill>
                <a:cs typeface="Times New Roman" pitchFamily="18" charset="0"/>
              </a:rPr>
              <a:t>u</a:t>
            </a:r>
            <a:r>
              <a:rPr lang="pl-PL" altLang="pl-PL" sz="2000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pl-PL" altLang="pl-PL" sz="2000" dirty="0">
                <a:solidFill>
                  <a:srgbClr val="C00000"/>
                </a:solidFill>
                <a:cs typeface="Times New Roman" pitchFamily="18" charset="0"/>
              </a:rPr>
              <a:t>chorych, którzy doznali </a:t>
            </a:r>
            <a:r>
              <a:rPr lang="pl-PL" altLang="pl-PL" sz="2000" dirty="0" smtClean="0">
                <a:solidFill>
                  <a:srgbClr val="C00000"/>
                </a:solidFill>
                <a:cs typeface="Times New Roman" pitchFamily="18" charset="0"/>
              </a:rPr>
              <a:t>udaru niedokrwiennego  </a:t>
            </a:r>
            <a:r>
              <a:rPr lang="pl-PL" altLang="pl-PL" sz="2000" dirty="0">
                <a:solidFill>
                  <a:srgbClr val="C00000"/>
                </a:solidFill>
                <a:cs typeface="Times New Roman" pitchFamily="18" charset="0"/>
              </a:rPr>
              <a:t>pod wpływem </a:t>
            </a:r>
            <a:r>
              <a:rPr lang="pl-PL" altLang="pl-PL" sz="2000" dirty="0" err="1" smtClean="0">
                <a:solidFill>
                  <a:srgbClr val="C00000"/>
                </a:solidFill>
                <a:cs typeface="Times New Roman" pitchFamily="18" charset="0"/>
              </a:rPr>
              <a:t>dabigatranu</a:t>
            </a:r>
            <a:endParaRPr lang="pl-PL" altLang="pl-PL" sz="2000" dirty="0" smtClean="0">
              <a:solidFill>
                <a:srgbClr val="C0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283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620688"/>
            <a:ext cx="5688632" cy="5101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181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3382427"/>
              </p:ext>
            </p:extLst>
          </p:nvPr>
        </p:nvGraphicFramePr>
        <p:xfrm>
          <a:off x="179512" y="1196752"/>
          <a:ext cx="8568952" cy="56784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857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31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762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Górna granica wieku</a:t>
                      </a:r>
                      <a:r>
                        <a:rPr lang="pl-PL" sz="18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dopuszczająca do zabiegu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&lt;80 </a:t>
                      </a:r>
                      <a:r>
                        <a:rPr lang="pl-PL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lat</a:t>
                      </a:r>
                      <a:endParaRPr lang="pl-PL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(26.1)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&lt;85 </a:t>
                      </a:r>
                      <a:r>
                        <a:rPr lang="pl-PL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lat</a:t>
                      </a:r>
                      <a:endParaRPr lang="pl-PL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(8.6)</a:t>
                      </a:r>
                      <a:endParaRPr lang="pl-PL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Brak</a:t>
                      </a:r>
                      <a:r>
                        <a:rPr lang="pl-PL" sz="18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limitu wieku</a:t>
                      </a:r>
                      <a:endParaRPr lang="pl-PL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(65.2)</a:t>
                      </a:r>
                      <a:endParaRPr lang="pl-PL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7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Dolna granica w skali NIH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&gt;5</a:t>
                      </a:r>
                      <a:endParaRPr lang="pl-PL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(21.7)</a:t>
                      </a:r>
                      <a:endParaRPr lang="pl-PL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&gt;7</a:t>
                      </a:r>
                      <a:endParaRPr lang="pl-PL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(8.6)</a:t>
                      </a:r>
                      <a:endParaRPr lang="pl-PL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&gt;9</a:t>
                      </a:r>
                      <a:endParaRPr lang="pl-PL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(4.3)</a:t>
                      </a:r>
                      <a:endParaRPr lang="pl-PL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Brak limitu</a:t>
                      </a:r>
                      <a:endParaRPr lang="pl-PL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(65.2)</a:t>
                      </a:r>
                      <a:endParaRPr lang="pl-PL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762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Czas od zachorowania do nakłucia 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&lt;6 </a:t>
                      </a:r>
                      <a:r>
                        <a:rPr lang="pl-PL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godzin</a:t>
                      </a:r>
                      <a:endParaRPr lang="pl-PL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(12.9)</a:t>
                      </a:r>
                      <a:endParaRPr lang="pl-PL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6–8</a:t>
                      </a:r>
                      <a:r>
                        <a:rPr lang="pl-PL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godzin</a:t>
                      </a:r>
                      <a:endParaRPr lang="pl-PL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(61.0)</a:t>
                      </a:r>
                      <a:endParaRPr lang="pl-PL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&gt;8 </a:t>
                      </a:r>
                      <a:r>
                        <a:rPr lang="pl-PL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godzin w wyjątkowych sytuacjach</a:t>
                      </a:r>
                      <a:endParaRPr lang="pl-PL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(26.1)</a:t>
                      </a:r>
                      <a:endParaRPr lang="pl-PL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127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nieustalony</a:t>
                      </a:r>
                      <a:endParaRPr lang="pl-PL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7628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czas</a:t>
                      </a:r>
                      <a:r>
                        <a:rPr lang="pl-PL" sz="18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oczekiwania na skuteczność </a:t>
                      </a:r>
                      <a:r>
                        <a:rPr lang="pl-PL" sz="18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rt</a:t>
                      </a:r>
                      <a:r>
                        <a:rPr lang="pl-PL" sz="18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-PAIV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</a:t>
                      </a: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minut</a:t>
                      </a:r>
                      <a:endParaRPr lang="pl-PL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(43.5)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6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30–60 </a:t>
                      </a: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minut</a:t>
                      </a:r>
                      <a:endParaRPr lang="pl-PL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(34.8)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&gt;60 </a:t>
                      </a: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minut</a:t>
                      </a:r>
                      <a:endParaRPr lang="pl-PL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(21.7)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4" name="Prostokąt 3"/>
          <p:cNvSpPr/>
          <p:nvPr/>
        </p:nvSpPr>
        <p:spPr>
          <a:xfrm>
            <a:off x="3683394" y="476672"/>
            <a:ext cx="14678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Wyniki</a:t>
            </a:r>
          </a:p>
        </p:txBody>
      </p:sp>
    </p:spTree>
    <p:extLst>
      <p:ext uri="{BB962C8B-B14F-4D97-AF65-F5344CB8AC3E}">
        <p14:creationId xmlns:p14="http://schemas.microsoft.com/office/powerpoint/2010/main" val="361082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/>
          </p:cNvSpPr>
          <p:nvPr/>
        </p:nvSpPr>
        <p:spPr>
          <a:xfrm>
            <a:off x="467544" y="332656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Wyniki</a:t>
            </a:r>
            <a:endParaRPr lang="pl-PL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8329840"/>
              </p:ext>
            </p:extLst>
          </p:nvPr>
        </p:nvGraphicFramePr>
        <p:xfrm>
          <a:off x="395536" y="1268760"/>
          <a:ext cx="8424936" cy="53629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51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3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49680" algn="l"/>
                        </a:tabLst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Dane</a:t>
                      </a:r>
                      <a:r>
                        <a:rPr lang="pl-PL" sz="18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demograficzne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wiek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lata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66,6 (13.7)</a:t>
                      </a:r>
                      <a:endParaRPr lang="pl-PL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Płeć</a:t>
                      </a:r>
                      <a:r>
                        <a:rPr lang="pl-PL" sz="18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żeńska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(%)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273 (51.4)</a:t>
                      </a:r>
                      <a:endParaRPr lang="pl-PL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Skala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NIHSS 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przy</a:t>
                      </a:r>
                      <a:r>
                        <a:rPr lang="pl-PL" sz="18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przyjęciu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mediana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IQR n=523/531 (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98.5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(12-19) </a:t>
                      </a:r>
                      <a:endParaRPr lang="pl-PL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(min:0-maks: 42)</a:t>
                      </a:r>
                      <a:endParaRPr lang="pl-PL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Czynniki ryzyka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Nadciśnienie,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(%)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338 (73.1)</a:t>
                      </a:r>
                      <a:endParaRPr lang="pl-PL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Choroba niedokrwienna serca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(%)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 (29.4)</a:t>
                      </a:r>
                      <a:endParaRPr lang="pl-PL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Zawał</a:t>
                      </a:r>
                      <a:r>
                        <a:rPr lang="pl-PL" sz="18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serca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(%)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 (12.1)</a:t>
                      </a:r>
                      <a:endParaRPr lang="pl-PL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Migotanie</a:t>
                      </a:r>
                      <a:r>
                        <a:rPr lang="pl-PL" sz="18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przedsionków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(%)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246 (46.3)</a:t>
                      </a:r>
                      <a:endParaRPr lang="pl-PL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Cukrzyca,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(%)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 (26.4) </a:t>
                      </a:r>
                      <a:endParaRPr lang="pl-PL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Etiologia</a:t>
                      </a:r>
                      <a:r>
                        <a:rPr lang="pl-PL" sz="18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udaru mózgu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Choroba dużych</a:t>
                      </a:r>
                      <a:r>
                        <a:rPr lang="pl-PL" sz="18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naczyń, n (%) 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 (23.4)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Choroba</a:t>
                      </a:r>
                      <a:r>
                        <a:rPr lang="pl-PL" sz="18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małych naczyń, n (%)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Udar</a:t>
                      </a:r>
                      <a:r>
                        <a:rPr lang="pl-PL" sz="18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sercowo zatorowy, n (%)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 (36.7)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Nie</a:t>
                      </a:r>
                      <a:r>
                        <a:rPr lang="pl-PL" sz="18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ustalona, n (%)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 (35.2)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Rzadka</a:t>
                      </a:r>
                      <a:r>
                        <a:rPr lang="pl-PL" sz="18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n (%)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(4.7)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57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935444"/>
              </p:ext>
            </p:extLst>
          </p:nvPr>
        </p:nvGraphicFramePr>
        <p:xfrm>
          <a:off x="191219" y="1124744"/>
          <a:ext cx="8496944" cy="490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064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04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Stosowanie </a:t>
                      </a:r>
                      <a:r>
                        <a:rPr lang="pl-PL" sz="2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rt</a:t>
                      </a:r>
                      <a:r>
                        <a:rPr lang="pl-PL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-PAIV</a:t>
                      </a:r>
                      <a:endParaRPr lang="pl-PL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rt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-PA IV </a:t>
                      </a:r>
                      <a:r>
                        <a:rPr lang="pl-PL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 </a:t>
                      </a:r>
                      <a:r>
                        <a:rPr lang="pl-PL" sz="20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trombektomią</a:t>
                      </a:r>
                      <a:endParaRPr lang="pl-PL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315 (59.3)</a:t>
                      </a:r>
                      <a:endParaRPr lang="pl-PL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Brak leczenia za pomocą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rt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-PAIV </a:t>
                      </a:r>
                      <a:r>
                        <a:rPr lang="pl-PL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 </a:t>
                      </a:r>
                      <a:r>
                        <a:rPr lang="pl-PL" sz="20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trombektomią</a:t>
                      </a:r>
                      <a:r>
                        <a:rPr lang="pl-PL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z powodu przekroczenia okna terapeutycznego</a:t>
                      </a:r>
                      <a:endParaRPr lang="pl-PL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 (12.1)</a:t>
                      </a:r>
                      <a:endParaRPr lang="pl-PL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Brak leczenia za pomocą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rt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-PAIV </a:t>
                      </a:r>
                      <a:r>
                        <a:rPr lang="pl-PL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 </a:t>
                      </a:r>
                      <a:r>
                        <a:rPr lang="pl-PL" sz="20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trombektomią</a:t>
                      </a:r>
                      <a:r>
                        <a:rPr lang="pl-PL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z powodu stosowania VKA</a:t>
                      </a:r>
                      <a:endParaRPr lang="pl-PL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 (5.8)</a:t>
                      </a:r>
                      <a:endParaRPr lang="pl-PL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Brak leczenia za pomocą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rt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-PAIV </a:t>
                      </a:r>
                      <a:r>
                        <a:rPr lang="pl-PL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 </a:t>
                      </a:r>
                      <a:r>
                        <a:rPr lang="pl-PL" sz="20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trombektomią</a:t>
                      </a:r>
                      <a:r>
                        <a:rPr lang="pl-PL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z powodu stosowania NOAC</a:t>
                      </a:r>
                      <a:endParaRPr lang="pl-PL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(2.6)</a:t>
                      </a:r>
                      <a:endParaRPr lang="pl-PL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Brak leczenia za pomocą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rt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-PAIV </a:t>
                      </a:r>
                      <a:r>
                        <a:rPr lang="pl-PL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przed </a:t>
                      </a:r>
                      <a:r>
                        <a:rPr lang="pl-PL" sz="20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trombektomią</a:t>
                      </a:r>
                      <a:r>
                        <a:rPr lang="pl-PL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z powodu stosowania </a:t>
                      </a:r>
                      <a:r>
                        <a:rPr lang="pl-PL" sz="20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antykoagulanta</a:t>
                      </a:r>
                      <a:endParaRPr lang="pl-PL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(3.4)</a:t>
                      </a:r>
                      <a:endParaRPr lang="pl-PL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Inne przyczyny</a:t>
                      </a:r>
                      <a:endParaRPr lang="pl-PL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 (16.8)</a:t>
                      </a:r>
                      <a:endParaRPr lang="pl-PL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Dodatkowe procedury podczas </a:t>
                      </a:r>
                      <a:r>
                        <a:rPr lang="pl-PL" sz="2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trombektomii</a:t>
                      </a:r>
                      <a:endParaRPr lang="pl-PL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rt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-PAIA </a:t>
                      </a:r>
                      <a:endParaRPr lang="pl-PL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 (15.1)</a:t>
                      </a:r>
                      <a:endParaRPr lang="pl-PL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Stentowanie</a:t>
                      </a:r>
                      <a:r>
                        <a:rPr lang="pl-PL" sz="20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tętnic domózgowych</a:t>
                      </a:r>
                      <a:endParaRPr lang="pl-PL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(4.7)</a:t>
                      </a:r>
                      <a:endParaRPr lang="pl-PL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Tytuł 1"/>
          <p:cNvSpPr txBox="1">
            <a:spLocks/>
          </p:cNvSpPr>
          <p:nvPr/>
        </p:nvSpPr>
        <p:spPr>
          <a:xfrm>
            <a:off x="467544" y="18864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Wyniki</a:t>
            </a:r>
            <a:endParaRPr lang="pl-PL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03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463689"/>
              </p:ext>
            </p:extLst>
          </p:nvPr>
        </p:nvGraphicFramePr>
        <p:xfrm>
          <a:off x="460075" y="1628800"/>
          <a:ext cx="8532440" cy="4206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336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88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Lokalizacja zakrzepu</a:t>
                      </a:r>
                      <a:endParaRPr lang="pl-PL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Tętnica szyjna wewnętrzna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(%)</a:t>
                      </a:r>
                      <a:endParaRPr lang="pl-PL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 </a:t>
                      </a: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(16.0)</a:t>
                      </a:r>
                      <a:endParaRPr lang="pl-PL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M1 </a:t>
                      </a:r>
                      <a:r>
                        <a:rPr lang="pl-PL" sz="2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tętnica mózgu środkowa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(%)</a:t>
                      </a:r>
                      <a:endParaRPr lang="pl-PL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254 (47.8)</a:t>
                      </a:r>
                      <a:endParaRPr lang="pl-PL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 </a:t>
                      </a:r>
                      <a:r>
                        <a:rPr lang="pl-PL" sz="2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tętnica mózgu środkowa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(%)</a:t>
                      </a:r>
                      <a:endParaRPr lang="pl-PL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 (12.2)</a:t>
                      </a:r>
                      <a:endParaRPr lang="pl-PL" sz="2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M3 </a:t>
                      </a:r>
                      <a:r>
                        <a:rPr lang="pl-PL" sz="2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tętnica mózgu środkowa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(%)</a:t>
                      </a:r>
                      <a:endParaRPr lang="pl-PL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(1.1)</a:t>
                      </a:r>
                      <a:endParaRPr lang="pl-PL" sz="2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A1 </a:t>
                      </a:r>
                      <a:r>
                        <a:rPr lang="pl-PL" sz="2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tętnica mózgu przednia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(%)</a:t>
                      </a:r>
                      <a:endParaRPr lang="pl-PL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(0.2)</a:t>
                      </a:r>
                      <a:endParaRPr lang="pl-PL" sz="2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 </a:t>
                      </a:r>
                      <a:r>
                        <a:rPr lang="pl-PL" sz="2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tętnica mózgu przednia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(%)</a:t>
                      </a:r>
                      <a:endParaRPr lang="pl-PL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pl-PL" sz="2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Tętnice kręgowe i podstawna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(%)</a:t>
                      </a:r>
                      <a:endParaRPr lang="pl-PL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 (13.6)</a:t>
                      </a:r>
                      <a:endParaRPr lang="pl-PL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Kilka różnych tętnic równocześnie</a:t>
                      </a:r>
                      <a:endParaRPr lang="pl-PL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 (8.7)</a:t>
                      </a:r>
                      <a:endParaRPr lang="pl-PL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Brak danych</a:t>
                      </a:r>
                      <a:endParaRPr lang="pl-PL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(0.4)</a:t>
                      </a:r>
                      <a:endParaRPr lang="pl-PL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Tytuł 1"/>
          <p:cNvSpPr txBox="1">
            <a:spLocks/>
          </p:cNvSpPr>
          <p:nvPr/>
        </p:nvSpPr>
        <p:spPr>
          <a:xfrm>
            <a:off x="467544" y="30288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Wyniki</a:t>
            </a:r>
            <a:endParaRPr lang="pl-PL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94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473742"/>
              </p:ext>
            </p:extLst>
          </p:nvPr>
        </p:nvGraphicFramePr>
        <p:xfrm>
          <a:off x="107504" y="1556792"/>
          <a:ext cx="8424936" cy="40324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166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0811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TICI po zabiegu</a:t>
                      </a:r>
                      <a:endParaRPr lang="pl-PL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 n (%)</a:t>
                      </a:r>
                      <a:endParaRPr lang="pl-PL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 (14.9)</a:t>
                      </a:r>
                      <a:endParaRPr lang="pl-PL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 n (%)</a:t>
                      </a:r>
                      <a:endParaRPr lang="pl-PL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(5.1)</a:t>
                      </a:r>
                      <a:endParaRPr lang="pl-PL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2a, n (%)</a:t>
                      </a:r>
                      <a:endParaRPr lang="pl-PL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 (11.7)</a:t>
                      </a:r>
                      <a:endParaRPr lang="pl-PL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2b, n (%)</a:t>
                      </a:r>
                      <a:endParaRPr lang="pl-PL" sz="2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 (15.1)</a:t>
                      </a:r>
                      <a:endParaRPr lang="pl-PL" sz="2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 n (%)</a:t>
                      </a:r>
                      <a:endParaRPr lang="pl-PL" sz="2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262 (49.5)</a:t>
                      </a:r>
                      <a:endParaRPr lang="pl-PL" sz="2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Brak danych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(%)</a:t>
                      </a:r>
                      <a:endParaRPr lang="pl-PL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(4.0)</a:t>
                      </a:r>
                      <a:endParaRPr lang="pl-PL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ytuł 1"/>
          <p:cNvSpPr txBox="1">
            <a:spLocks/>
          </p:cNvSpPr>
          <p:nvPr/>
        </p:nvSpPr>
        <p:spPr>
          <a:xfrm>
            <a:off x="323528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Wyniki</a:t>
            </a:r>
            <a:endParaRPr lang="pl-PL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7236296" y="4221088"/>
            <a:ext cx="18904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342 (64.6)</a:t>
            </a:r>
            <a:endParaRPr lang="pl-PL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Nawias klamrowy zamykający 4"/>
          <p:cNvSpPr/>
          <p:nvPr/>
        </p:nvSpPr>
        <p:spPr>
          <a:xfrm>
            <a:off x="6948264" y="4077072"/>
            <a:ext cx="360040" cy="1008112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6798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2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Wyniki</a:t>
            </a:r>
            <a:endParaRPr lang="pl-PL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731679"/>
              </p:ext>
            </p:extLst>
          </p:nvPr>
        </p:nvGraphicFramePr>
        <p:xfrm>
          <a:off x="611560" y="1628800"/>
          <a:ext cx="8085584" cy="37856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80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05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pl-PL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Zmodyfikowana Skala</a:t>
                      </a:r>
                      <a:r>
                        <a:rPr lang="pl-PL" sz="24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24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Rankina</a:t>
                      </a:r>
                      <a:r>
                        <a:rPr lang="pl-PL" sz="24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,  doba wypisu</a:t>
                      </a:r>
                      <a:endParaRPr lang="pl-PL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 (%)</a:t>
                      </a:r>
                      <a:endParaRPr lang="pl-PL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pl-PL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pl-PL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 (9,0)</a:t>
                      </a:r>
                      <a:endParaRPr lang="pl-PL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 (12,2)</a:t>
                      </a:r>
                      <a:endParaRPr lang="pl-PL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 (10,2)</a:t>
                      </a:r>
                      <a:endParaRPr lang="pl-PL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 (12,2)</a:t>
                      </a:r>
                      <a:endParaRPr lang="pl-PL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 (16,2)</a:t>
                      </a:r>
                      <a:endParaRPr lang="pl-PL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  <a:endParaRPr lang="pl-PL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 (18,1)</a:t>
                      </a:r>
                      <a:endParaRPr lang="pl-PL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</a:t>
                      </a:r>
                      <a:endParaRPr lang="pl-PL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 (22,0)</a:t>
                      </a:r>
                      <a:endParaRPr lang="pl-PL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Nawias klamrowy zamykający 3"/>
          <p:cNvSpPr/>
          <p:nvPr/>
        </p:nvSpPr>
        <p:spPr>
          <a:xfrm>
            <a:off x="6804248" y="2420888"/>
            <a:ext cx="360040" cy="1296144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pole tekstowe 4"/>
          <p:cNvSpPr txBox="1"/>
          <p:nvPr/>
        </p:nvSpPr>
        <p:spPr>
          <a:xfrm>
            <a:off x="7164288" y="2776572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167 (31)</a:t>
            </a:r>
            <a:endParaRPr lang="pl-PL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86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600" b="1" dirty="0" smtClean="0">
                <a:solidFill>
                  <a:srgbClr val="C00000"/>
                </a:solidFill>
              </a:rPr>
              <a:t>Wyniki</a:t>
            </a:r>
            <a:endParaRPr lang="pl-PL" sz="3600" b="1" dirty="0">
              <a:solidFill>
                <a:srgbClr val="C00000"/>
              </a:solidFill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554734"/>
              </p:ext>
            </p:extLst>
          </p:nvPr>
        </p:nvGraphicFramePr>
        <p:xfrm>
          <a:off x="827584" y="1844822"/>
          <a:ext cx="7488832" cy="39508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34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43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1968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Transformacja krwotoczna 24</a:t>
                      </a:r>
                      <a:r>
                        <a:rPr lang="pl-PL" sz="20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godziny po zabiegu</a:t>
                      </a:r>
                      <a:endParaRPr lang="pl-PL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85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Brak transformacji krwotocznej</a:t>
                      </a:r>
                      <a:endParaRPr lang="pl-PL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284 (53.4)</a:t>
                      </a:r>
                      <a:endParaRPr lang="pl-PL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85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HI1, n (%)</a:t>
                      </a:r>
                      <a:endParaRPr lang="pl-PL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(9.4)</a:t>
                      </a:r>
                      <a:endParaRPr lang="pl-PL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85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HI2, n (%)</a:t>
                      </a:r>
                      <a:endParaRPr lang="pl-PL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 (6.4)</a:t>
                      </a:r>
                      <a:endParaRPr lang="pl-PL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85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PHI1, n (%)</a:t>
                      </a:r>
                      <a:endParaRPr lang="pl-PL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 (8.1)</a:t>
                      </a:r>
                      <a:endParaRPr lang="pl-PL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85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PHI2, n (%)</a:t>
                      </a:r>
                      <a:endParaRPr lang="pl-PL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 (7.2)</a:t>
                      </a:r>
                      <a:endParaRPr lang="pl-PL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85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Brak danych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(%)</a:t>
                      </a:r>
                      <a:endParaRPr lang="pl-PL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 (15.4)</a:t>
                      </a:r>
                      <a:endParaRPr lang="pl-PL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035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4000" b="1" dirty="0" err="1" smtClean="0">
                <a:solidFill>
                  <a:srgbClr val="C00000"/>
                </a:solidFill>
              </a:rPr>
              <a:t>Trombektomia</a:t>
            </a:r>
            <a:r>
              <a:rPr lang="pl-PL" sz="4000" b="1" dirty="0" smtClean="0">
                <a:solidFill>
                  <a:srgbClr val="C00000"/>
                </a:solidFill>
              </a:rPr>
              <a:t> w Małopolsce</a:t>
            </a:r>
            <a:endParaRPr lang="pl-PL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3355195" y="2261388"/>
            <a:ext cx="1944216" cy="86409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neuroradiologia interwencyjna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584556" y="2276872"/>
            <a:ext cx="1944216" cy="86409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Referencyjne Centrum Udarowe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6052265" y="2242217"/>
            <a:ext cx="2088232" cy="86409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neurochirurgia</a:t>
            </a:r>
            <a:endParaRPr lang="pl-PL" dirty="0"/>
          </a:p>
        </p:txBody>
      </p:sp>
      <p:sp>
        <p:nvSpPr>
          <p:cNvPr id="6" name="Prostokąt 5"/>
          <p:cNvSpPr/>
          <p:nvPr/>
        </p:nvSpPr>
        <p:spPr>
          <a:xfrm>
            <a:off x="3395957" y="1200329"/>
            <a:ext cx="1944216" cy="78961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anestezjologia</a:t>
            </a:r>
            <a:endParaRPr lang="pl-PL" dirty="0"/>
          </a:p>
        </p:txBody>
      </p:sp>
      <p:sp>
        <p:nvSpPr>
          <p:cNvPr id="7" name="Strzałka w górę 6"/>
          <p:cNvSpPr/>
          <p:nvPr/>
        </p:nvSpPr>
        <p:spPr>
          <a:xfrm>
            <a:off x="1511659" y="3140968"/>
            <a:ext cx="90010" cy="162268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trzałka w lewo i prawo 7"/>
          <p:cNvSpPr/>
          <p:nvPr/>
        </p:nvSpPr>
        <p:spPr>
          <a:xfrm>
            <a:off x="2471943" y="2513416"/>
            <a:ext cx="864096" cy="36004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trzałka w lewo i prawo 8"/>
          <p:cNvSpPr/>
          <p:nvPr/>
        </p:nvSpPr>
        <p:spPr>
          <a:xfrm>
            <a:off x="5260177" y="2502564"/>
            <a:ext cx="792088" cy="38174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rostokąt 9"/>
          <p:cNvSpPr/>
          <p:nvPr/>
        </p:nvSpPr>
        <p:spPr>
          <a:xfrm>
            <a:off x="3347864" y="3356992"/>
            <a:ext cx="1944216" cy="108012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Pracownia TK/MR</a:t>
            </a:r>
            <a:endParaRPr lang="pl-PL" dirty="0"/>
          </a:p>
        </p:txBody>
      </p:sp>
      <p:cxnSp>
        <p:nvCxnSpPr>
          <p:cNvPr id="12" name="Łącznik prosty 17"/>
          <p:cNvCxnSpPr>
            <a:endCxn id="3" idx="0"/>
          </p:cNvCxnSpPr>
          <p:nvPr/>
        </p:nvCxnSpPr>
        <p:spPr>
          <a:xfrm>
            <a:off x="4327303" y="1989943"/>
            <a:ext cx="0" cy="271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21"/>
          <p:cNvCxnSpPr>
            <a:endCxn id="10" idx="0"/>
          </p:cNvCxnSpPr>
          <p:nvPr/>
        </p:nvCxnSpPr>
        <p:spPr>
          <a:xfrm>
            <a:off x="4319972" y="3106313"/>
            <a:ext cx="0" cy="2506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trzałka w górę 13"/>
          <p:cNvSpPr/>
          <p:nvPr/>
        </p:nvSpPr>
        <p:spPr>
          <a:xfrm>
            <a:off x="6958789" y="3140967"/>
            <a:ext cx="180020" cy="159341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pole tekstowe 14"/>
          <p:cNvSpPr txBox="1"/>
          <p:nvPr/>
        </p:nvSpPr>
        <p:spPr>
          <a:xfrm>
            <a:off x="1511659" y="4763652"/>
            <a:ext cx="5796645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SOR</a:t>
            </a:r>
            <a:endParaRPr lang="pl-PL" b="1" dirty="0"/>
          </a:p>
        </p:txBody>
      </p:sp>
      <p:sp>
        <p:nvSpPr>
          <p:cNvPr id="16" name="pole tekstowe 15"/>
          <p:cNvSpPr txBox="1"/>
          <p:nvPr/>
        </p:nvSpPr>
        <p:spPr>
          <a:xfrm>
            <a:off x="251520" y="5661248"/>
            <a:ext cx="172819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Oddziały SU</a:t>
            </a:r>
            <a:endParaRPr lang="pl-PL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2339752" y="5661248"/>
            <a:ext cx="1656184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Inne szpitale</a:t>
            </a:r>
            <a:endParaRPr lang="pl-PL" dirty="0"/>
          </a:p>
        </p:txBody>
      </p:sp>
      <p:cxnSp>
        <p:nvCxnSpPr>
          <p:cNvPr id="19" name="Łącznik prosty ze strzałką 18"/>
          <p:cNvCxnSpPr/>
          <p:nvPr/>
        </p:nvCxnSpPr>
        <p:spPr>
          <a:xfrm flipV="1">
            <a:off x="1043608" y="3284984"/>
            <a:ext cx="0" cy="2304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y ze strzałką 20"/>
          <p:cNvCxnSpPr/>
          <p:nvPr/>
        </p:nvCxnSpPr>
        <p:spPr>
          <a:xfrm flipV="1">
            <a:off x="3059832" y="5132984"/>
            <a:ext cx="0" cy="5282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pole tekstowe 21"/>
          <p:cNvSpPr txBox="1"/>
          <p:nvPr/>
        </p:nvSpPr>
        <p:spPr>
          <a:xfrm>
            <a:off x="4644008" y="5668456"/>
            <a:ext cx="1656184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Pogotowie ratunkowe</a:t>
            </a:r>
            <a:endParaRPr lang="pl-PL" dirty="0"/>
          </a:p>
        </p:txBody>
      </p:sp>
      <p:cxnSp>
        <p:nvCxnSpPr>
          <p:cNvPr id="23" name="Łącznik prosty ze strzałką 22"/>
          <p:cNvCxnSpPr/>
          <p:nvPr/>
        </p:nvCxnSpPr>
        <p:spPr>
          <a:xfrm flipV="1">
            <a:off x="5508104" y="5140192"/>
            <a:ext cx="0" cy="5282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Prostokąt 25"/>
          <p:cNvSpPr/>
          <p:nvPr/>
        </p:nvSpPr>
        <p:spPr>
          <a:xfrm>
            <a:off x="1872208" y="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l-PL" b="1" dirty="0">
                <a:solidFill>
                  <a:schemeClr val="tx2">
                    <a:lumMod val="75000"/>
                  </a:schemeClr>
                </a:solidFill>
              </a:rPr>
              <a:t>CITO </a:t>
            </a:r>
          </a:p>
          <a:p>
            <a:pPr algn="ctr"/>
            <a:r>
              <a:rPr lang="pl-PL" b="1" dirty="0">
                <a:solidFill>
                  <a:srgbClr val="FF0000"/>
                </a:solidFill>
              </a:rPr>
              <a:t>C</a:t>
            </a:r>
            <a:r>
              <a:rPr lang="pl-PL" dirty="0">
                <a:solidFill>
                  <a:schemeClr val="tx2">
                    <a:lumMod val="75000"/>
                  </a:schemeClr>
                </a:solidFill>
              </a:rPr>
              <a:t>entrum </a:t>
            </a:r>
            <a:r>
              <a:rPr lang="pl-PL" b="1" dirty="0">
                <a:solidFill>
                  <a:srgbClr val="FF0000"/>
                </a:solidFill>
              </a:rPr>
              <a:t>I</a:t>
            </a:r>
            <a:r>
              <a:rPr lang="pl-PL" dirty="0">
                <a:solidFill>
                  <a:schemeClr val="tx2">
                    <a:lumMod val="75000"/>
                  </a:schemeClr>
                </a:solidFill>
              </a:rPr>
              <a:t>nterwencyjnych </a:t>
            </a:r>
            <a:r>
              <a:rPr lang="pl-PL" b="1" dirty="0">
                <a:solidFill>
                  <a:srgbClr val="FF0000"/>
                </a:solidFill>
              </a:rPr>
              <a:t>T</a:t>
            </a:r>
            <a:r>
              <a:rPr lang="pl-PL" dirty="0">
                <a:solidFill>
                  <a:schemeClr val="tx2">
                    <a:lumMod val="75000"/>
                  </a:schemeClr>
                </a:solidFill>
              </a:rPr>
              <a:t>erapii </a:t>
            </a:r>
            <a:r>
              <a:rPr lang="pl-PL" b="1" dirty="0">
                <a:solidFill>
                  <a:srgbClr val="FF0000"/>
                </a:solidFill>
              </a:rPr>
              <a:t>O</a:t>
            </a:r>
            <a:r>
              <a:rPr lang="pl-PL" dirty="0">
                <a:solidFill>
                  <a:schemeClr val="tx2">
                    <a:lumMod val="75000"/>
                  </a:schemeClr>
                </a:solidFill>
              </a:rPr>
              <a:t>strego </a:t>
            </a:r>
          </a:p>
          <a:p>
            <a:pPr algn="ctr"/>
            <a:r>
              <a:rPr lang="pl-PL" dirty="0">
                <a:solidFill>
                  <a:schemeClr val="tx2">
                    <a:lumMod val="75000"/>
                  </a:schemeClr>
                </a:solidFill>
              </a:rPr>
              <a:t>Udaru Mózgu</a:t>
            </a:r>
          </a:p>
          <a:p>
            <a:pPr algn="ctr"/>
            <a:r>
              <a:rPr lang="pl-PL" sz="1600" dirty="0">
                <a:solidFill>
                  <a:schemeClr val="tx2">
                    <a:lumMod val="75000"/>
                  </a:schemeClr>
                </a:solidFill>
              </a:rPr>
              <a:t>Szpital Uniwersytecki w Krakowie</a:t>
            </a:r>
          </a:p>
        </p:txBody>
      </p:sp>
    </p:spTree>
    <p:extLst>
      <p:ext uri="{BB962C8B-B14F-4D97-AF65-F5344CB8AC3E}">
        <p14:creationId xmlns:p14="http://schemas.microsoft.com/office/powerpoint/2010/main" val="262874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Organized Inpatient (Stroke Unit) Care for Stroke.</a:t>
            </a:r>
            <a:br>
              <a:rPr lang="pl-PL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Govan L, Weir C, Langhorme P. </a:t>
            </a:r>
            <a:r>
              <a:rPr lang="pl-PL" sz="2400" i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Stroke</a:t>
            </a:r>
            <a:r>
              <a:rPr lang="pl-PL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2008</a:t>
            </a:r>
            <a:endParaRPr lang="pl-PL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3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oddział udarowy </a:t>
            </a:r>
            <a:r>
              <a:rPr lang="pl-PL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oddział ogólny (internistyczny/neurologiczny)</a:t>
            </a:r>
          </a:p>
          <a:p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 badań, 6936 uczestników </a:t>
            </a:r>
          </a:p>
          <a:p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Punkt końcowy: zgon lub zależność od innych osób rok po zachorowaniu</a:t>
            </a:r>
          </a:p>
          <a:p>
            <a:endParaRPr lang="pl-PL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pl-PL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ryzyko zgonu: </a:t>
            </a:r>
          </a:p>
          <a:p>
            <a:pPr lvl="1"/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OR=0.86;95%CI:0.76-0.88, p=0.02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pl-PL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pl-PL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ryzyko zgonu lub zależności od innych osób:</a:t>
            </a:r>
          </a:p>
          <a:p>
            <a:pPr lvl="1"/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OR=0.82; 95%CI: 0.73-0.92, p=0.001</a:t>
            </a:r>
            <a:endParaRPr lang="pl-P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19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mbc.malopolska.pl/Content/4469/thumb/t_a11_podzial_administracyjny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39611"/>
            <a:ext cx="8352928" cy="6100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Gwiazda 5-ramienna 3"/>
          <p:cNvSpPr/>
          <p:nvPr/>
        </p:nvSpPr>
        <p:spPr>
          <a:xfrm>
            <a:off x="670393" y="3011875"/>
            <a:ext cx="360040" cy="342038"/>
          </a:xfrm>
          <a:prstGeom prst="star5">
            <a:avLst>
              <a:gd name="adj" fmla="val 25935"/>
              <a:gd name="hf" fmla="val 105146"/>
              <a:gd name="vf" fmla="val 11055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Gwiazda 5-ramienna 4"/>
          <p:cNvSpPr/>
          <p:nvPr/>
        </p:nvSpPr>
        <p:spPr>
          <a:xfrm>
            <a:off x="2699792" y="2715822"/>
            <a:ext cx="288032" cy="216024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Gwiazda 5-ramienna 5"/>
          <p:cNvSpPr/>
          <p:nvPr/>
        </p:nvSpPr>
        <p:spPr>
          <a:xfrm>
            <a:off x="2811198" y="2875759"/>
            <a:ext cx="432048" cy="361828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Gwiazda 5-ramienna 6"/>
          <p:cNvSpPr/>
          <p:nvPr/>
        </p:nvSpPr>
        <p:spPr>
          <a:xfrm flipV="1">
            <a:off x="3047256" y="2495573"/>
            <a:ext cx="660648" cy="618392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Gwiazda 5-ramienna 7"/>
          <p:cNvSpPr/>
          <p:nvPr/>
        </p:nvSpPr>
        <p:spPr>
          <a:xfrm>
            <a:off x="2933836" y="2647707"/>
            <a:ext cx="144016" cy="113127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Gwiazda 5-ramienna 8"/>
          <p:cNvSpPr/>
          <p:nvPr/>
        </p:nvSpPr>
        <p:spPr>
          <a:xfrm>
            <a:off x="2645804" y="2742825"/>
            <a:ext cx="288032" cy="37804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Gwiazda 5-ramienna 9"/>
          <p:cNvSpPr/>
          <p:nvPr/>
        </p:nvSpPr>
        <p:spPr>
          <a:xfrm>
            <a:off x="4644008" y="4738297"/>
            <a:ext cx="288032" cy="212449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Gwiazda 5-ramienna 10"/>
          <p:cNvSpPr/>
          <p:nvPr/>
        </p:nvSpPr>
        <p:spPr>
          <a:xfrm>
            <a:off x="2759224" y="5085184"/>
            <a:ext cx="288032" cy="37804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Gwiazda 5-ramienna 11"/>
          <p:cNvSpPr/>
          <p:nvPr/>
        </p:nvSpPr>
        <p:spPr>
          <a:xfrm>
            <a:off x="1763688" y="1355250"/>
            <a:ext cx="288032" cy="37804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Gwiazda 5-ramienna 12"/>
          <p:cNvSpPr/>
          <p:nvPr/>
        </p:nvSpPr>
        <p:spPr>
          <a:xfrm>
            <a:off x="3341186" y="1912468"/>
            <a:ext cx="288032" cy="37804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Gwiazda 5-ramienna 13"/>
          <p:cNvSpPr/>
          <p:nvPr/>
        </p:nvSpPr>
        <p:spPr>
          <a:xfrm>
            <a:off x="2633337" y="3773652"/>
            <a:ext cx="288032" cy="37804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Gwiazda 5-ramienna 14"/>
          <p:cNvSpPr/>
          <p:nvPr/>
        </p:nvSpPr>
        <p:spPr>
          <a:xfrm>
            <a:off x="3610744" y="4525848"/>
            <a:ext cx="288032" cy="212449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Gwiazda 5-ramienna 15"/>
          <p:cNvSpPr/>
          <p:nvPr/>
        </p:nvSpPr>
        <p:spPr>
          <a:xfrm>
            <a:off x="2645804" y="1114710"/>
            <a:ext cx="288032" cy="37804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Gwiazda 5-ramienna 16"/>
          <p:cNvSpPr/>
          <p:nvPr/>
        </p:nvSpPr>
        <p:spPr>
          <a:xfrm>
            <a:off x="5205482" y="3000527"/>
            <a:ext cx="288032" cy="212449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pole tekstowe 1"/>
          <p:cNvSpPr txBox="1"/>
          <p:nvPr/>
        </p:nvSpPr>
        <p:spPr>
          <a:xfrm>
            <a:off x="6084168" y="837164"/>
            <a:ext cx="3042918" cy="264687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/>
              <a:t>N=150 (12.2017)</a:t>
            </a:r>
          </a:p>
          <a:p>
            <a:endParaRPr lang="pl-PL" b="1" dirty="0"/>
          </a:p>
          <a:p>
            <a:endParaRPr lang="pl-PL" b="1" dirty="0" smtClean="0"/>
          </a:p>
          <a:p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Ratownictwa: 67,45</a:t>
            </a: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Inne oddziały Krakowa: 16.3%</a:t>
            </a:r>
          </a:p>
          <a:p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Małopolska: 16.3%</a:t>
            </a:r>
          </a:p>
          <a:p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Gwiazda 5-ramienna 17"/>
          <p:cNvSpPr/>
          <p:nvPr/>
        </p:nvSpPr>
        <p:spPr>
          <a:xfrm>
            <a:off x="1182833" y="2634196"/>
            <a:ext cx="360040" cy="342038"/>
          </a:xfrm>
          <a:prstGeom prst="star5">
            <a:avLst>
              <a:gd name="adj" fmla="val 0"/>
              <a:gd name="hf" fmla="val 105146"/>
              <a:gd name="vf" fmla="val 11055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pole tekstowe 18"/>
          <p:cNvSpPr txBox="1"/>
          <p:nvPr/>
        </p:nvSpPr>
        <p:spPr>
          <a:xfrm>
            <a:off x="3919808" y="1257654"/>
            <a:ext cx="202446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5621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b="1" dirty="0" smtClean="0">
                <a:solidFill>
                  <a:srgbClr val="FF0000"/>
                </a:solidFill>
              </a:rPr>
              <a:t>Udar żylny mózgu – leczenie przyczynowe</a:t>
            </a:r>
            <a:endParaRPr lang="pl-PL" sz="36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00808"/>
            <a:ext cx="63500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3419872" y="381861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/>
              <a:t>Int</a:t>
            </a:r>
            <a:r>
              <a:rPr lang="pl-PL" dirty="0" smtClean="0"/>
              <a:t> J </a:t>
            </a:r>
            <a:r>
              <a:rPr lang="pl-PL" dirty="0" err="1" smtClean="0"/>
              <a:t>Stroke</a:t>
            </a:r>
            <a:r>
              <a:rPr lang="pl-PL" dirty="0" smtClean="0"/>
              <a:t>, 2017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7702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323528" y="54868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Pytanie (PICO </a:t>
            </a:r>
            <a:r>
              <a:rPr lang="pl-PL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 czy u chorych z rozpoznaniem ostrej CVT </a:t>
            </a:r>
            <a:r>
              <a:rPr lang="pl-PL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antykoagulacja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poprawia rokowanie w porównaniu z brakiem </a:t>
            </a:r>
            <a:r>
              <a:rPr lang="pl-PL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antykoagulancji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Zaleca się leczenie dorosłych pacjentów CVT za pomocą heparyny w dawce terapeutycznej. Zalecenie to odnosi się także do chorych z krwotokiem mózgowym w przebiegu choroby </a:t>
            </a:r>
            <a:r>
              <a:rPr lang="pl-PL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(QOF: umiarkowane; siła rekomendacji: silna)</a:t>
            </a:r>
          </a:p>
          <a:p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Pytanie: czy u chorych z rozpoznaniem ostrej CVT,  LMWH poprawiają rokowanie w porównaniu z niefrakcjonowaną heparyną?</a:t>
            </a:r>
          </a:p>
          <a:p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Zaleca się leczenie pacjentów z rozpoznaniem ostrej CVT za pomocą LMWH zamiast UFH. Ta rekomendacja nie odnosi się do chorych z przeciwskazaniami do LMWH (niewydolność nerek) lub gdy jest wymagane jest szybkie odwrócenie działania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antykoagulanta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(nagła interwencja chirurgiczna) </a:t>
            </a:r>
            <a:r>
              <a:rPr lang="pl-PL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(QOE: niska; Siła rekomendacji: słaba)</a:t>
            </a:r>
          </a:p>
          <a:p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539552" y="5805264"/>
            <a:ext cx="6696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PICO: </a:t>
            </a:r>
            <a:r>
              <a:rPr lang="pl-PL" dirty="0" err="1" smtClean="0"/>
              <a:t>patient</a:t>
            </a:r>
            <a:r>
              <a:rPr lang="pl-PL" dirty="0" smtClean="0"/>
              <a:t>/</a:t>
            </a:r>
            <a:r>
              <a:rPr lang="pl-PL" dirty="0" err="1" smtClean="0"/>
              <a:t>intervention</a:t>
            </a:r>
            <a:r>
              <a:rPr lang="pl-PL" dirty="0" smtClean="0"/>
              <a:t>/</a:t>
            </a:r>
            <a:r>
              <a:rPr lang="pl-PL" dirty="0" err="1" smtClean="0"/>
              <a:t>comparator</a:t>
            </a:r>
            <a:r>
              <a:rPr lang="pl-PL" dirty="0" smtClean="0"/>
              <a:t>/</a:t>
            </a:r>
            <a:r>
              <a:rPr lang="pl-PL" dirty="0" err="1" smtClean="0"/>
              <a:t>outcome</a:t>
            </a:r>
            <a:endParaRPr lang="pl-PL" dirty="0" smtClean="0"/>
          </a:p>
          <a:p>
            <a:r>
              <a:rPr lang="pl-PL" dirty="0" smtClean="0"/>
              <a:t>CVT : </a:t>
            </a:r>
            <a:r>
              <a:rPr lang="pl-PL" dirty="0" err="1" smtClean="0"/>
              <a:t>cerebral</a:t>
            </a:r>
            <a:r>
              <a:rPr lang="pl-PL" dirty="0" smtClean="0"/>
              <a:t> </a:t>
            </a:r>
            <a:r>
              <a:rPr lang="pl-PL" dirty="0" err="1" smtClean="0"/>
              <a:t>thromboembolism</a:t>
            </a:r>
            <a:endParaRPr lang="pl-PL" dirty="0" smtClean="0"/>
          </a:p>
          <a:p>
            <a:r>
              <a:rPr lang="pl-PL" dirty="0" smtClean="0"/>
              <a:t>QOE: ang. </a:t>
            </a:r>
            <a:r>
              <a:rPr lang="pl-PL" dirty="0" err="1" smtClean="0"/>
              <a:t>quality</a:t>
            </a:r>
            <a:r>
              <a:rPr lang="pl-PL" dirty="0" smtClean="0"/>
              <a:t> of </a:t>
            </a:r>
            <a:r>
              <a:rPr lang="pl-PL" dirty="0" err="1" smtClean="0"/>
              <a:t>evidence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5329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760640"/>
          </a:xfrm>
        </p:spPr>
        <p:txBody>
          <a:bodyPr>
            <a:normAutofit/>
          </a:bodyPr>
          <a:lstStyle/>
          <a:p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Pytanie: Czy doustna </a:t>
            </a:r>
            <a:r>
              <a:rPr lang="pl-PL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antykoagulacja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trwająca powyżej 6 miesięcy jest bardziej skuteczna niż </a:t>
            </a:r>
            <a:r>
              <a:rPr lang="pl-PL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antykoagulacja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trwająca poniżej 6 miesięcy?</a:t>
            </a:r>
          </a:p>
          <a:p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Pytanie: Czy długotrwała </a:t>
            </a:r>
            <a:r>
              <a:rPr lang="pl-PL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antykoagulacja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zmniejsza ryzyko nawrotu VTE (żylnej choroby zakrzepowo-zatorowej)  w porównaniu do terapii krótkotrwałej?</a:t>
            </a:r>
          </a:p>
          <a:p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Zaleca się stosowanie doustnej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antykoagulacji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przez okres 3-12 miesięcy w celu zapobieżenia nawrotom CVT  i innym zakrzepicom żylnym </a:t>
            </a:r>
            <a:r>
              <a:rPr lang="pl-PL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(QOE: bardzo słaba, poziom rekomendacji: niski)</a:t>
            </a:r>
          </a:p>
          <a:p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Pytanie: czy u chorych z CVT leczenie za pomocą nowych antykoagulantów poprawia rokowanie, zmniejsza ryzyko krwotoku  i zmniejsza ryzyko nawrotu choroby w porównaniu z klasycznymi antykoagulantami?</a:t>
            </a:r>
          </a:p>
          <a:p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Stosowanie NOAC w leczeniu CVT nie jest rekomendowane </a:t>
            </a:r>
            <a:r>
              <a:rPr lang="pl-PL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(QOE – bardzo niski; poziom rekomendacji: niski)</a:t>
            </a:r>
          </a:p>
        </p:txBody>
      </p:sp>
    </p:spTree>
    <p:extLst>
      <p:ext uri="{BB962C8B-B14F-4D97-AF65-F5344CB8AC3E}">
        <p14:creationId xmlns:p14="http://schemas.microsoft.com/office/powerpoint/2010/main" val="37828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>
            <a:normAutofit/>
          </a:bodyPr>
          <a:lstStyle/>
          <a:p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Pytanie: czy </a:t>
            </a:r>
            <a:r>
              <a:rPr lang="pl-PL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tromboliza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 porównaniu do </a:t>
            </a:r>
            <a:r>
              <a:rPr lang="pl-PL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antykoagulacji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poprawia rokowanie u chorych na CVT? </a:t>
            </a:r>
          </a:p>
          <a:p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Nie zaleca się stosowania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trombolizy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 chorych z rozpoznaniem CVT </a:t>
            </a:r>
            <a:r>
              <a:rPr lang="pl-PL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(QOE – bardzo niskie, siła rekomendacji: dowody </a:t>
            </a:r>
            <a:r>
              <a:rPr lang="pl-PL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niekonkluzyjne</a:t>
            </a:r>
            <a:r>
              <a:rPr lang="pl-PL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pl-PL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Pytanie: czy </a:t>
            </a:r>
            <a:r>
              <a:rPr lang="pl-PL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tromboliza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daje lepsze rokowanie niż </a:t>
            </a:r>
            <a:r>
              <a:rPr lang="pl-PL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antykoagulacja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 chorych  z rozpoznaniem CVT?</a:t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Nie ma danych na skuteczność </a:t>
            </a:r>
            <a:r>
              <a:rPr lang="pl-PL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trombolizy</a:t>
            </a:r>
            <a:r>
              <a:rPr lang="pl-PL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 CVT (QOE: niski, dane </a:t>
            </a:r>
            <a:r>
              <a:rPr lang="pl-PL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niekonkluzyjne</a:t>
            </a:r>
            <a:r>
              <a:rPr lang="pl-PL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pl-PL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26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115616" y="188641"/>
            <a:ext cx="7056784" cy="307777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pl-PL" sz="1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Znana godzina zachorowania / godzina kiedy chory był ostatnio widziany zdrowy   </a:t>
            </a:r>
            <a:endParaRPr lang="pl-PL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395536" y="1196751"/>
            <a:ext cx="2232248" cy="277000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iv. </a:t>
            </a:r>
            <a:r>
              <a:rPr lang="pl-PL" sz="1200" b="1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tPa</a:t>
            </a:r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 jeśli spełnia warunki</a:t>
            </a:r>
            <a:endParaRPr lang="pl-PL" sz="1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1268016" y="692696"/>
            <a:ext cx="783704" cy="307777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pl-PL" sz="1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&lt; 4.5 h</a:t>
            </a:r>
            <a:endParaRPr lang="pl-PL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3635896" y="692696"/>
            <a:ext cx="1080120" cy="307777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pl-PL" sz="1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4.5–24 h</a:t>
            </a:r>
            <a:endParaRPr lang="pl-PL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6156176" y="692696"/>
            <a:ext cx="720080" cy="307777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pl-PL" sz="1400" b="1" dirty="0">
                <a:solidFill>
                  <a:schemeClr val="bg1"/>
                </a:solidFill>
                <a:latin typeface="Arial" panose="020B0604020202020204" pitchFamily="34" charset="0"/>
              </a:rPr>
              <a:t>&gt;</a:t>
            </a:r>
            <a:r>
              <a:rPr lang="pl-PL" sz="1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 24 h</a:t>
            </a:r>
            <a:endParaRPr lang="pl-PL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3347864" y="1196752"/>
            <a:ext cx="2016224" cy="276999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200" b="1" dirty="0">
                <a:solidFill>
                  <a:schemeClr val="bg1"/>
                </a:solidFill>
                <a:latin typeface="Arial" panose="020B0604020202020204" pitchFamily="34" charset="0"/>
              </a:rPr>
              <a:t>p</a:t>
            </a:r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oza oknem do iv. </a:t>
            </a:r>
            <a:r>
              <a:rPr lang="pl-PL" sz="1200" b="1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tPa</a:t>
            </a:r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endParaRPr lang="pl-PL" sz="1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5940152" y="1196752"/>
            <a:ext cx="2016224" cy="276999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200" b="1" dirty="0">
                <a:solidFill>
                  <a:schemeClr val="bg1"/>
                </a:solidFill>
                <a:latin typeface="Arial" panose="020B0604020202020204" pitchFamily="34" charset="0"/>
              </a:rPr>
              <a:t>l</a:t>
            </a:r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eczenie standardowe</a:t>
            </a:r>
            <a:endParaRPr lang="pl-PL" sz="1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1979712" y="1783849"/>
            <a:ext cx="2016224" cy="276999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Wyniki badań TK i MR</a:t>
            </a:r>
            <a:endParaRPr lang="pl-PL" sz="1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539552" y="2420888"/>
            <a:ext cx="2088232" cy="461665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Udar przedniego krążenia mózgowego (LAO)</a:t>
            </a:r>
            <a:endParaRPr lang="pl-PL" sz="1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6444208" y="2420888"/>
            <a:ext cx="2088232" cy="461665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Udar tylnego krążenia mózgowego (LAO)</a:t>
            </a:r>
            <a:endParaRPr lang="pl-PL" sz="1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799964" y="3762045"/>
            <a:ext cx="783704" cy="307777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pl-PL" sz="1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&lt; 6 h</a:t>
            </a:r>
            <a:endParaRPr lang="pl-PL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4214232" y="3255523"/>
            <a:ext cx="927720" cy="307777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pl-PL" sz="1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6–24 h</a:t>
            </a:r>
            <a:endParaRPr lang="pl-PL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6444208" y="3861048"/>
            <a:ext cx="2088232" cy="276999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TM do rozważenia</a:t>
            </a:r>
            <a:endParaRPr lang="pl-PL" sz="1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2187352" y="3717032"/>
            <a:ext cx="4040832" cy="646331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Czy jest możliwość zastosowania </a:t>
            </a:r>
            <a:r>
              <a:rPr lang="pl-PL" sz="1200" b="1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oprogramownia</a:t>
            </a:r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 do automatycznej analizy obrazu i objętości tkanki mózgowej objętej udarem ?</a:t>
            </a:r>
            <a:endParaRPr lang="pl-PL" sz="1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3572272" y="4638740"/>
            <a:ext cx="567680" cy="307777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TAK</a:t>
            </a:r>
            <a:endParaRPr lang="pl-PL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7452320" y="4633391"/>
            <a:ext cx="567680" cy="307777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NIE</a:t>
            </a:r>
            <a:endParaRPr lang="pl-PL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116541" y="5013176"/>
            <a:ext cx="2799275" cy="1754326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TM jeśli: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Może być rozpoczęta do 6h od zachorowania 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W badaniach obrazowych widoczne są tylko niewielkie objawy udaru np. ASPECTS ≥ 6 i brak cech krwawienia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Utrzymuje się istotny deficyt neurologiczny np. NIHSS ≥ 6 </a:t>
            </a:r>
            <a:endParaRPr lang="pl-PL" sz="1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2987824" y="5013176"/>
            <a:ext cx="3024336" cy="1754326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TM jeśli: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Może być rozpoczęta od 6-24 h od czasu KBOWZ i istnieje różnica pomiędzy objawami klinicznymi a martwicą - DAWN </a:t>
            </a:r>
            <a:r>
              <a:rPr lang="pl-PL" sz="1200" b="1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trial</a:t>
            </a:r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 albo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1" dirty="0">
                <a:solidFill>
                  <a:schemeClr val="bg1"/>
                </a:solidFill>
                <a:latin typeface="Arial" panose="020B0604020202020204" pitchFamily="34" charset="0"/>
              </a:rPr>
              <a:t>Może być rozpoczęta do </a:t>
            </a:r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6-16 </a:t>
            </a:r>
            <a:r>
              <a:rPr lang="pl-PL" sz="1200" b="1" dirty="0">
                <a:solidFill>
                  <a:schemeClr val="bg1"/>
                </a:solidFill>
                <a:latin typeface="Arial" panose="020B0604020202020204" pitchFamily="34" charset="0"/>
              </a:rPr>
              <a:t>h od czasu KBOWZ i istnieje </a:t>
            </a:r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znacząca różnica </a:t>
            </a:r>
            <a:r>
              <a:rPr lang="pl-PL" sz="1200" b="1" dirty="0">
                <a:solidFill>
                  <a:schemeClr val="bg1"/>
                </a:solidFill>
                <a:latin typeface="Arial" panose="020B0604020202020204" pitchFamily="34" charset="0"/>
              </a:rPr>
              <a:t>pomiędzy </a:t>
            </a:r>
            <a:r>
              <a:rPr lang="pl-PL" sz="1200" b="1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penumbrą</a:t>
            </a:r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pl-PL" sz="1200" b="1" dirty="0">
                <a:solidFill>
                  <a:schemeClr val="bg1"/>
                </a:solidFill>
                <a:latin typeface="Arial" panose="020B0604020202020204" pitchFamily="34" charset="0"/>
              </a:rPr>
              <a:t>a martwicą </a:t>
            </a:r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- DEFUSE 3 </a:t>
            </a:r>
            <a:r>
              <a:rPr lang="pl-PL" sz="1200" b="1" dirty="0" err="1">
                <a:solidFill>
                  <a:schemeClr val="bg1"/>
                </a:solidFill>
                <a:latin typeface="Arial" panose="020B0604020202020204" pitchFamily="34" charset="0"/>
              </a:rPr>
              <a:t>trial</a:t>
            </a:r>
            <a:endParaRPr lang="pl-PL" sz="1200" b="1" dirty="0" smtClean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0" name="pole tekstowe 19"/>
          <p:cNvSpPr txBox="1"/>
          <p:nvPr/>
        </p:nvSpPr>
        <p:spPr>
          <a:xfrm>
            <a:off x="6084168" y="5013176"/>
            <a:ext cx="3024336" cy="1384995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TM jeśli: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1" dirty="0">
                <a:solidFill>
                  <a:schemeClr val="bg1"/>
                </a:solidFill>
                <a:latin typeface="Arial" panose="020B0604020202020204" pitchFamily="34" charset="0"/>
              </a:rPr>
              <a:t>Może być rozpoczęta </a:t>
            </a:r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 od 6-24 h  </a:t>
            </a:r>
            <a:r>
              <a:rPr lang="pl-PL" sz="1200" b="1" dirty="0">
                <a:solidFill>
                  <a:schemeClr val="bg1"/>
                </a:solidFill>
                <a:latin typeface="Arial" panose="020B0604020202020204" pitchFamily="34" charset="0"/>
              </a:rPr>
              <a:t>od czasu KBOWZ i </a:t>
            </a:r>
            <a:endParaRPr lang="pl-PL" sz="1200" b="1" dirty="0" smtClean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Istnieje istotna różnica pomiędzy objawami klinicznymi a wynikami badań obrazowych np. ASPECTS ≥ 6 i </a:t>
            </a:r>
            <a:r>
              <a:rPr lang="pl-PL" sz="1200" b="1" dirty="0">
                <a:solidFill>
                  <a:schemeClr val="bg1"/>
                </a:solidFill>
                <a:latin typeface="Arial" panose="020B0604020202020204" pitchFamily="34" charset="0"/>
              </a:rPr>
              <a:t>NIHSS </a:t>
            </a:r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≥ 10</a:t>
            </a:r>
          </a:p>
        </p:txBody>
      </p:sp>
      <p:cxnSp>
        <p:nvCxnSpPr>
          <p:cNvPr id="24" name="Łącznik prosty ze strzałką 23"/>
          <p:cNvCxnSpPr/>
          <p:nvPr/>
        </p:nvCxnSpPr>
        <p:spPr>
          <a:xfrm>
            <a:off x="2123728" y="620688"/>
            <a:ext cx="0" cy="50405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Łącznik prosty ze strzałką 24"/>
          <p:cNvCxnSpPr/>
          <p:nvPr/>
        </p:nvCxnSpPr>
        <p:spPr>
          <a:xfrm>
            <a:off x="4788024" y="620688"/>
            <a:ext cx="0" cy="50405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y ze strzałką 25"/>
          <p:cNvCxnSpPr/>
          <p:nvPr/>
        </p:nvCxnSpPr>
        <p:spPr>
          <a:xfrm>
            <a:off x="6948264" y="620688"/>
            <a:ext cx="0" cy="50405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Łącznik prosty ze strzałką 27"/>
          <p:cNvCxnSpPr/>
          <p:nvPr/>
        </p:nvCxnSpPr>
        <p:spPr>
          <a:xfrm>
            <a:off x="2411760" y="1556792"/>
            <a:ext cx="0" cy="14401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Łącznik prosty ze strzałką 28"/>
          <p:cNvCxnSpPr/>
          <p:nvPr/>
        </p:nvCxnSpPr>
        <p:spPr>
          <a:xfrm>
            <a:off x="3635896" y="1556792"/>
            <a:ext cx="0" cy="14401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Łącznik prosty 31"/>
          <p:cNvCxnSpPr/>
          <p:nvPr/>
        </p:nvCxnSpPr>
        <p:spPr>
          <a:xfrm>
            <a:off x="2267744" y="2204864"/>
            <a:ext cx="518457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Łącznik prosty ze strzałką 32"/>
          <p:cNvCxnSpPr/>
          <p:nvPr/>
        </p:nvCxnSpPr>
        <p:spPr>
          <a:xfrm>
            <a:off x="2267744" y="2204864"/>
            <a:ext cx="0" cy="14401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Łącznik prosty ze strzałką 33"/>
          <p:cNvCxnSpPr/>
          <p:nvPr/>
        </p:nvCxnSpPr>
        <p:spPr>
          <a:xfrm>
            <a:off x="7452320" y="2204864"/>
            <a:ext cx="0" cy="14401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Łącznik prosty 35"/>
          <p:cNvCxnSpPr/>
          <p:nvPr/>
        </p:nvCxnSpPr>
        <p:spPr>
          <a:xfrm>
            <a:off x="3059832" y="2060848"/>
            <a:ext cx="0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Łącznik prosty ze strzałką 36"/>
          <p:cNvCxnSpPr/>
          <p:nvPr/>
        </p:nvCxnSpPr>
        <p:spPr>
          <a:xfrm>
            <a:off x="7452320" y="2996952"/>
            <a:ext cx="0" cy="72008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Łącznik prosty 41"/>
          <p:cNvCxnSpPr/>
          <p:nvPr/>
        </p:nvCxnSpPr>
        <p:spPr>
          <a:xfrm>
            <a:off x="1507141" y="3140968"/>
            <a:ext cx="2668815" cy="63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Łącznik prosty ze strzałką 43"/>
          <p:cNvCxnSpPr/>
          <p:nvPr/>
        </p:nvCxnSpPr>
        <p:spPr>
          <a:xfrm>
            <a:off x="1507141" y="3147356"/>
            <a:ext cx="1" cy="182342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Łącznik prosty ze strzałką 49"/>
          <p:cNvCxnSpPr/>
          <p:nvPr/>
        </p:nvCxnSpPr>
        <p:spPr>
          <a:xfrm>
            <a:off x="4175956" y="3147356"/>
            <a:ext cx="0" cy="42566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Łącznik prosty 53"/>
          <p:cNvCxnSpPr/>
          <p:nvPr/>
        </p:nvCxnSpPr>
        <p:spPr>
          <a:xfrm flipH="1">
            <a:off x="1683296" y="2882553"/>
            <a:ext cx="8384" cy="25841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Łącznik prosty 56"/>
          <p:cNvCxnSpPr/>
          <p:nvPr/>
        </p:nvCxnSpPr>
        <p:spPr>
          <a:xfrm flipV="1">
            <a:off x="4214232" y="4581129"/>
            <a:ext cx="3094072" cy="638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Łącznik prosty ze strzałką 59"/>
          <p:cNvCxnSpPr/>
          <p:nvPr/>
        </p:nvCxnSpPr>
        <p:spPr>
          <a:xfrm>
            <a:off x="4211960" y="4587516"/>
            <a:ext cx="0" cy="35365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Łącznik prosty 64"/>
          <p:cNvCxnSpPr/>
          <p:nvPr/>
        </p:nvCxnSpPr>
        <p:spPr>
          <a:xfrm>
            <a:off x="4355976" y="4371844"/>
            <a:ext cx="0" cy="20928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Łącznik prosty ze strzałką 69"/>
          <p:cNvCxnSpPr/>
          <p:nvPr/>
        </p:nvCxnSpPr>
        <p:spPr>
          <a:xfrm>
            <a:off x="7308304" y="4581128"/>
            <a:ext cx="0" cy="35365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pole tekstowe 70"/>
          <p:cNvSpPr txBox="1"/>
          <p:nvPr/>
        </p:nvSpPr>
        <p:spPr>
          <a:xfrm>
            <a:off x="6065852" y="6398171"/>
            <a:ext cx="2915816" cy="46166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sz="800" b="1" i="1" dirty="0">
                <a:solidFill>
                  <a:srgbClr val="00CCFF"/>
                </a:solidFill>
                <a:latin typeface="+mn-lt"/>
              </a:rPr>
              <a:t>ANNIE CHAKRABARTI</a:t>
            </a:r>
          </a:p>
          <a:p>
            <a:r>
              <a:rPr lang="pl-PL" sz="800" b="1" i="1" dirty="0" smtClean="0">
                <a:solidFill>
                  <a:srgbClr val="00CCFF"/>
                </a:solidFill>
                <a:latin typeface="+mn-lt"/>
              </a:rPr>
              <a:t>NORFOLK </a:t>
            </a:r>
            <a:r>
              <a:rPr lang="pl-PL" sz="800" b="1" i="1" dirty="0">
                <a:solidFill>
                  <a:srgbClr val="00CCFF"/>
                </a:solidFill>
                <a:latin typeface="+mn-lt"/>
              </a:rPr>
              <a:t>&amp; NORWICH UNIVERSITY </a:t>
            </a:r>
            <a:r>
              <a:rPr lang="pl-PL" sz="800" b="1" i="1" dirty="0" smtClean="0">
                <a:solidFill>
                  <a:srgbClr val="00CCFF"/>
                </a:solidFill>
                <a:latin typeface="+mn-lt"/>
              </a:rPr>
              <a:t>HOSPITALU.K</a:t>
            </a:r>
            <a:r>
              <a:rPr lang="pl-PL" sz="800" b="1" i="1" dirty="0">
                <a:solidFill>
                  <a:srgbClr val="00CCFF"/>
                </a:solidFill>
                <a:latin typeface="+mn-lt"/>
              </a:rPr>
              <a:t>.</a:t>
            </a:r>
          </a:p>
          <a:p>
            <a:r>
              <a:rPr lang="pl-PL" sz="800" b="1" i="1" dirty="0" smtClean="0">
                <a:solidFill>
                  <a:srgbClr val="00CCFF"/>
                </a:solidFill>
                <a:latin typeface="+mn-lt"/>
              </a:rPr>
              <a:t>21/04/18  ICCA 2018,Warsaw</a:t>
            </a:r>
            <a:endParaRPr lang="pl-PL" sz="800" b="1" i="1" dirty="0">
              <a:solidFill>
                <a:srgbClr val="00CC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434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Działania na przyszłość</a:t>
            </a:r>
            <a:endParaRPr lang="pl-PL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Zwiększenie dostępu do </a:t>
            </a:r>
            <a:r>
              <a:rPr lang="pl-PL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trombolizy</a:t>
            </a:r>
            <a:r>
              <a:rPr lang="pl-PL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dla chorych znajdujących się poza systemem oddziałów udarowych </a:t>
            </a:r>
            <a:r>
              <a:rPr lang="pl-PL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(aż 16.5% w Małopolsce!)</a:t>
            </a:r>
            <a:endParaRPr lang="pl-PL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Skrócenie czasu „</a:t>
            </a:r>
            <a:r>
              <a:rPr lang="pl-PL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door</a:t>
            </a:r>
            <a:r>
              <a:rPr lang="pl-PL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pl-PL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needle</a:t>
            </a:r>
            <a:r>
              <a:rPr lang="pl-PL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r>
              <a:rPr lang="pl-PL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Wydłużenie okna terapeutycznego poza </a:t>
            </a:r>
            <a:r>
              <a:rPr lang="pl-PL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godzin </a:t>
            </a:r>
            <a:endParaRPr lang="pl-PL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Skrócenie czasu od zachorowania do przyjazdu do szpitala – powszechna edukacja na temat udaru mózgu, jego objawów, leczenia, itd.</a:t>
            </a:r>
            <a:endParaRPr lang="pl-PL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8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ytuł 1"/>
          <p:cNvSpPr>
            <a:spLocks noGrp="1"/>
          </p:cNvSpPr>
          <p:nvPr>
            <p:ph type="ctrTitle"/>
          </p:nvPr>
        </p:nvSpPr>
        <p:spPr>
          <a:xfrm>
            <a:off x="195263" y="1958975"/>
            <a:ext cx="8948737" cy="2192338"/>
          </a:xfrm>
        </p:spPr>
        <p:txBody>
          <a:bodyPr>
            <a:normAutofit fontScale="90000"/>
          </a:bodyPr>
          <a:lstStyle/>
          <a:p>
            <a:r>
              <a:rPr lang="pl-PL" altLang="pl-PL" sz="2700" smtClean="0"/>
              <a:t/>
            </a:r>
            <a:br>
              <a:rPr lang="pl-PL" altLang="pl-PL" sz="2700" smtClean="0"/>
            </a:br>
            <a:r>
              <a:rPr lang="pl-PL" altLang="pl-PL" sz="2700" smtClean="0"/>
              <a:t/>
            </a:r>
            <a:br>
              <a:rPr lang="pl-PL" altLang="pl-PL" sz="2700" smtClean="0"/>
            </a:br>
            <a:r>
              <a:rPr lang="pl-PL" altLang="pl-PL" sz="2400" b="1" smtClean="0"/>
              <a:t>Projekt nr POWR.05.01.00-00-0032/17 „Profilaktyka chorób naczyń mózgowych szansą na długie życie” współfinansowany przez Unię Europejską ze środków Europejskiego Funduszu Społecznego w ramach Programu Operacyjnego Wiedza Edukacja Rozwój 2014-2020</a:t>
            </a:r>
          </a:p>
        </p:txBody>
      </p:sp>
      <p:pic>
        <p:nvPicPr>
          <p:cNvPr id="32771" name="Obraz 3" descr="C:\Users\INWEST~1\AppData\Local\Temp\Rar$DIa4092.10328\logo_FE_Wiedza_Edukacja_Rozwoj_rgb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25" y="1014413"/>
            <a:ext cx="973138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Obraz 4" descr="C:\Users\start\AppData\Local\Temp\Rar$DIa3424.32389\EU_EFS_rgb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263" y="1014413"/>
            <a:ext cx="155575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Obraz 5" descr="C:\Users\INWEST~1\AppData\Local\Temp\Rar$DIa3776.16707\znak_barw_rp_poziom_szara_ramka_rg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014413"/>
            <a:ext cx="1236663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2" descr="logo_n255ewZasób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38" y="5235575"/>
            <a:ext cx="828675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49352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Leczenie przyczynowe udaru mózgu</a:t>
            </a:r>
            <a:endParaRPr lang="pl-PL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806284"/>
              </p:ext>
            </p:extLst>
          </p:nvPr>
        </p:nvGraphicFramePr>
        <p:xfrm>
          <a:off x="457200" y="1660872"/>
          <a:ext cx="8229600" cy="421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l-PL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Udar niedokrwienny mózgu</a:t>
                      </a:r>
                      <a:endParaRPr lang="pl-PL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l-PL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Tromboliza</a:t>
                      </a:r>
                      <a:r>
                        <a:rPr lang="pl-PL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dożylna do</a:t>
                      </a:r>
                      <a:r>
                        <a:rPr lang="pl-PL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4.5 godzin po zachorowaniu</a:t>
                      </a:r>
                      <a:endParaRPr lang="pl-PL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Udar niedokrwienny mózgu</a:t>
                      </a:r>
                      <a:endParaRPr lang="pl-PL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l-PL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Trombektomia</a:t>
                      </a:r>
                      <a:r>
                        <a:rPr lang="pl-PL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mechaniczna do 6 godzin</a:t>
                      </a:r>
                      <a:r>
                        <a:rPr lang="pl-PL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 zachorowaniu</a:t>
                      </a:r>
                      <a:endParaRPr lang="pl-PL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Udar żylny</a:t>
                      </a:r>
                      <a:endParaRPr lang="pl-PL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l-PL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Heparyna</a:t>
                      </a:r>
                      <a:endParaRPr lang="pl-PL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Krwotok mózgowy samoistny</a:t>
                      </a:r>
                      <a:endParaRPr lang="pl-PL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l-PL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Brak leczenia przyczynowego</a:t>
                      </a:r>
                      <a:endParaRPr lang="pl-PL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Krwotok</a:t>
                      </a:r>
                      <a:r>
                        <a:rPr lang="pl-PL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mózgowy spowodowany przedawkowaniem antykoagulantów innych niż </a:t>
                      </a:r>
                      <a:r>
                        <a:rPr lang="pl-PL" b="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dabigatrian</a:t>
                      </a:r>
                      <a:r>
                        <a:rPr lang="pl-PL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pl-PL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l-PL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Koncentrat kompleksu protrombiny</a:t>
                      </a:r>
                      <a:endParaRPr lang="pl-PL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Udar niedokrwienny </a:t>
                      </a:r>
                      <a:r>
                        <a:rPr lang="pl-PL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pod wpływem działania </a:t>
                      </a:r>
                      <a:r>
                        <a:rPr lang="pl-PL" b="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dabigatranu</a:t>
                      </a:r>
                      <a:endParaRPr lang="pl-PL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l-PL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Idarucyzumab</a:t>
                      </a:r>
                      <a:r>
                        <a:rPr lang="pl-PL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plus </a:t>
                      </a:r>
                      <a:r>
                        <a:rPr lang="pl-PL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rt</a:t>
                      </a:r>
                      <a:r>
                        <a:rPr lang="pl-PL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-PA (±</a:t>
                      </a:r>
                      <a:r>
                        <a:rPr lang="pl-PL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trombektomia</a:t>
                      </a:r>
                      <a:r>
                        <a:rPr lang="pl-PL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pl-PL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Krwotok mózgowy pod</a:t>
                      </a:r>
                      <a:r>
                        <a:rPr lang="pl-PL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wpływem działania </a:t>
                      </a:r>
                      <a:r>
                        <a:rPr lang="pl-PL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dabigatranu</a:t>
                      </a:r>
                      <a:endParaRPr lang="pl-PL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l-PL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Idarucyzumab</a:t>
                      </a:r>
                      <a:endParaRPr lang="pl-PL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280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725" y="1470025"/>
            <a:ext cx="6432550" cy="391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3419872" y="5387975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/>
              <a:t>Stroke</a:t>
            </a:r>
            <a:r>
              <a:rPr lang="pl-PL" dirty="0" smtClean="0"/>
              <a:t>, 2016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1843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2"/>
          <p:cNvSpPr>
            <a:spLocks noGrp="1"/>
          </p:cNvSpPr>
          <p:nvPr/>
        </p:nvSpPr>
        <p:spPr>
          <a:xfrm>
            <a:off x="457200" y="1166019"/>
            <a:ext cx="8229600" cy="507129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Korzyści terapii </a:t>
            </a:r>
            <a:r>
              <a:rPr lang="pl-PL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rt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-PAIV są zależne od czasu włączenia leku i leczenie powinno zostać </a:t>
            </a:r>
            <a:r>
              <a:rPr lang="pl-PL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rozpoczęte najszybciej jak to jest możliwe.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Czas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 chwili przybycia do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szpitala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rozpoczęcia podawania leku </a:t>
            </a:r>
            <a:r>
              <a:rPr lang="pl-P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 powinien być dłuższy niż 60 minut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(I, A)</a:t>
            </a:r>
          </a:p>
          <a:p>
            <a:endParaRPr lang="pl-PL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Pacjent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spełniający kryteria kwalifikacji do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leczenia za pomocą </a:t>
            </a:r>
            <a:r>
              <a:rPr lang="pl-PL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rt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-PAIV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powinien otrzymać takie leczenie, </a:t>
            </a:r>
            <a:r>
              <a:rPr lang="pl-P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nawet jeżeli rozważane jest leczenie </a:t>
            </a:r>
            <a:r>
              <a:rPr lang="pl-PL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wewnątrztętnicze</a:t>
            </a:r>
            <a:r>
              <a:rPr lang="pl-PL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(I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pl-PL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Pacjent przyjęty na SOR z podejrzeniem ostrego udaru niedokrwiennego powinien być </a:t>
            </a:r>
            <a:r>
              <a:rPr lang="pl-P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traktowany priorytetowo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tak samo jak pacjenci z podejrzeniem ostrego zawału serca lub poważnym urazem, bez względu na nasilenie deficytu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neurologicznego</a:t>
            </a:r>
          </a:p>
          <a:p>
            <a:endParaRPr lang="pl-P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Podczas wstępnej oceny chorego rekomendowane jest ograniczenie badań biochemicznych i hematologicznych; Rozpoczęcie podania </a:t>
            </a:r>
            <a:r>
              <a:rPr lang="pl-P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rt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-PAIV powinno być poprzedzone </a:t>
            </a:r>
            <a:r>
              <a:rPr lang="pl-P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jedynie badaniem poziomu glukozy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 krwi.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B).</a:t>
            </a:r>
            <a:endParaRPr lang="pl-P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2400" dirty="0" smtClean="0"/>
          </a:p>
          <a:p>
            <a:endParaRPr lang="pl-P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4644008" y="260648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AHA/ASA, 2016</a:t>
            </a:r>
            <a:endParaRPr lang="pl-PL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60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3"/>
          <p:cNvSpPr txBox="1">
            <a:spLocks/>
          </p:cNvSpPr>
          <p:nvPr/>
        </p:nvSpPr>
        <p:spPr>
          <a:xfrm>
            <a:off x="467544" y="629980"/>
            <a:ext cx="8229600" cy="645333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rt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-PA IV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można rozważyć w okresie ciąży i połogu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biorąc pod uwagę zarówno korzyści jak i ryzyko krwotoku z macicy (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IIb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C); bezpieczeństwo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rt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-PAIV w okresie do 14 dni po porodzie jest nieustalone (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IIb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C); w sytuacji udaru niedokrwiennego decyzja o leczeniu przyczynowym powinna być skonsultowana z ginekologiem (I, C)</a:t>
            </a:r>
          </a:p>
          <a:p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Bezpieczeństwo i skuteczność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rt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-PAIV u chorych z  zaburzeniami krzepnięcia takimi jak: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liczba płytek&lt;100 000, INR&gt;1.7; </a:t>
            </a:r>
            <a:r>
              <a:rPr lang="pl-PL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aPTT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&gt;40, PT&gt;15 nie jest ustalona i dlatego </a:t>
            </a:r>
            <a:r>
              <a:rPr lang="pl-PL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rt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-PAIV nie jest rekomendowane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(III, C)</a:t>
            </a:r>
          </a:p>
          <a:p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Należy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rozpocząć podawanie </a:t>
            </a:r>
            <a:r>
              <a:rPr lang="pl-PL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rt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-PAIV podczas oczekiwania na wyniki testów krzepnięcia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jeśli nie ma powodu podejrzewać, że są one nieprawidłowe (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IIa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B)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4644008" y="260648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AHA/ASA, 2016</a:t>
            </a:r>
            <a:endParaRPr lang="pl-PL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09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2"/>
          <p:cNvSpPr txBox="1">
            <a:spLocks/>
          </p:cNvSpPr>
          <p:nvPr/>
        </p:nvSpPr>
        <p:spPr>
          <a:xfrm>
            <a:off x="395536" y="620688"/>
            <a:ext cx="8229600" cy="568863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Rt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-PAIV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nie jest rekomendowane u osób, które stosowały drobnocząsteczkowe heparyny w dawce terapeutycznej i profilaktycznej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czasie 24 godzin poprzedzających udar (III, B)</a:t>
            </a:r>
          </a:p>
          <a:p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Można rozważyć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rt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-PAIV u osób, które miały rozległy zabieg chirurgiczny,  jeśli miał on miejsce ponad 2 tyg. wcześniej (IIB, C) oraz ciężki uraz głowy, jeśli miał on miejsce ponad 3 miesiące wcześniej ((III, C)</a:t>
            </a:r>
          </a:p>
          <a:p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 osób, które doznały równocześnie udaru mózgu i zawału serca należy zastosować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rt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-PAIV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dawce dla udaru niedokrwiennego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a potem wykonać angioplastykę lub założyć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stent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wg wskazań (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IIa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C)</a:t>
            </a:r>
          </a:p>
          <a:p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Ciężki udar + ostry ostre zapalenie osierdzia lub zakrzep w lewym sercu: można rozważyć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rt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-PA (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IIb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C)</a:t>
            </a:r>
          </a:p>
          <a:p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Udar mózgu + zapalenie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wsiedzia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brak rekomendacji (III, C)</a:t>
            </a:r>
          </a:p>
          <a:p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20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4644008" y="260648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AHA/ASA, 2016</a:t>
            </a:r>
            <a:endParaRPr lang="pl-PL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97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2"/>
          <p:cNvSpPr txBox="1">
            <a:spLocks/>
          </p:cNvSpPr>
          <p:nvPr/>
        </p:nvSpPr>
        <p:spPr>
          <a:xfrm>
            <a:off x="529208" y="1700808"/>
            <a:ext cx="8229600" cy="396044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Rt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-PAIV u chorych po udarze mózgu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czasie poprzedzających 3 miesięcy może być szkodliwe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(III, B)</a:t>
            </a:r>
          </a:p>
          <a:p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Rt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-PAIV u chorych z nowotworem z przewodu pokarmowego lub krwawieniem z przewodu pokarmowego w czasie ostatnich 21 dni może być szkodliwe (III, C)</a:t>
            </a:r>
          </a:p>
          <a:p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Rt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-PAIV można rozważyć u chorych z nowotworem zlokalizowanym wewnątrzczaszkowo  poza miąższem mózgu (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IIa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C), natomiast podanie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rt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-PAIV u chorych z nowotworem miąższowym jest niebezpieczne (III, C)</a:t>
            </a:r>
          </a:p>
          <a:p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4644008" y="260648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AHA/ASA, 2016</a:t>
            </a:r>
            <a:endParaRPr lang="pl-PL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4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1136</TotalTime>
  <Words>2333</Words>
  <Application>Microsoft Office PowerPoint</Application>
  <PresentationFormat>Pokaz na ekranie (4:3)</PresentationFormat>
  <Paragraphs>423</Paragraphs>
  <Slides>37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37</vt:i4>
      </vt:variant>
    </vt:vector>
  </HeadingPairs>
  <TitlesOfParts>
    <vt:vector size="44" baseType="lpstr">
      <vt:lpstr>MS PGothic</vt:lpstr>
      <vt:lpstr>MS PGothic</vt:lpstr>
      <vt:lpstr>Arial</vt:lpstr>
      <vt:lpstr>AvantGarde Md BT</vt:lpstr>
      <vt:lpstr>Calibri</vt:lpstr>
      <vt:lpstr>Times New Roman</vt:lpstr>
      <vt:lpstr>Motyw pakietu Office</vt:lpstr>
      <vt:lpstr> Przyczynowe leczenie udaru mózgu</vt:lpstr>
      <vt:lpstr>Prezentacja programu PowerPoint</vt:lpstr>
      <vt:lpstr>Prezentacja programu PowerPoint</vt:lpstr>
      <vt:lpstr>Leczenie przyczynowe udaru mózgu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Tromboliza w Polsce</vt:lpstr>
      <vt:lpstr>Leczenie udaru niedokrwiennego mózgu za pomocą rt-PAIV w 2016r.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Udar żylny mózgu – leczenie przyczynowe</vt:lpstr>
      <vt:lpstr>Prezentacja programu PowerPoint</vt:lpstr>
      <vt:lpstr>Prezentacja programu PowerPoint</vt:lpstr>
      <vt:lpstr>Prezentacja programu PowerPoint</vt:lpstr>
      <vt:lpstr>Prezentacja programu PowerPoint</vt:lpstr>
      <vt:lpstr>Działania na przyszłość</vt:lpstr>
      <vt:lpstr>  Projekt nr POWR.05.01.00-00-0032/17 „Profilaktyka chorób naczyń mózgowych szansą na długie życie” współfinansowany przez Unię Europejską ze środków Europejskiego Funduszu Społecznego w ramach Programu Operacyjnego Wiedza Edukacja Rozwój 2014-2020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Organizacja leczenia udaru niedokrwiennego w Małopolsce</dc:title>
  <dc:creator>User</dc:creator>
  <cp:lastModifiedBy>Agnieszka Sułek</cp:lastModifiedBy>
  <cp:revision>86</cp:revision>
  <dcterms:created xsi:type="dcterms:W3CDTF">2017-04-02T11:58:19Z</dcterms:created>
  <dcterms:modified xsi:type="dcterms:W3CDTF">2022-07-26T07:36:41Z</dcterms:modified>
</cp:coreProperties>
</file>