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10" r:id="rId1"/>
  </p:sldMasterIdLst>
  <p:notesMasterIdLst>
    <p:notesMasterId r:id="rId20"/>
  </p:notesMasterIdLst>
  <p:sldIdLst>
    <p:sldId id="314" r:id="rId2"/>
    <p:sldId id="291" r:id="rId3"/>
    <p:sldId id="292" r:id="rId4"/>
    <p:sldId id="277" r:id="rId5"/>
    <p:sldId id="257" r:id="rId6"/>
    <p:sldId id="293" r:id="rId7"/>
    <p:sldId id="294" r:id="rId8"/>
    <p:sldId id="295" r:id="rId9"/>
    <p:sldId id="296" r:id="rId10"/>
    <p:sldId id="309" r:id="rId11"/>
    <p:sldId id="299" r:id="rId12"/>
    <p:sldId id="300" r:id="rId13"/>
    <p:sldId id="310" r:id="rId14"/>
    <p:sldId id="306" r:id="rId15"/>
    <p:sldId id="312" r:id="rId16"/>
    <p:sldId id="313" r:id="rId17"/>
    <p:sldId id="304" r:id="rId18"/>
    <p:sldId id="315" r:id="rId1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5" autoAdjust="0"/>
    <p:restoredTop sz="82451"/>
  </p:normalViewPr>
  <p:slideViewPr>
    <p:cSldViewPr snapToGrid="0">
      <p:cViewPr varScale="1">
        <p:scale>
          <a:sx n="47" d="100"/>
          <a:sy n="47" d="100"/>
        </p:scale>
        <p:origin x="109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83F7F-11A0-49C3-A61B-8E97205620E4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DA78-868C-421C-A395-DEABF9680A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79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Krytyczne zwężenie tętnicy wewnątrzczaszkowej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 wtórnym udarem niedokrwiennym mózgu częściej dotyczy osób rasy czarnej i Latynosów. Przy </a:t>
            </a:r>
            <a:r>
              <a:rPr lang="pl-P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stenozie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głównych tętnic wewnątrzczaszkowych wynoszącej 50–99% spośród leków przeciwpłytkowych rekomendowany jest jedynie </a:t>
            </a:r>
            <a:r>
              <a:rPr lang="pl-P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kwas acetylosalicylowy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(w dawce 325mg/dobę, w polskich warunkach – 300mg/dobę). Nie należy stosować terapii doustnymi antykoagulantami. Wartości skurczowego ciśnienia tętniczego powinny być utrzymywane poniżej 140mmHg. Zaleca się również intensywne leczenie </a:t>
            </a:r>
            <a:r>
              <a:rPr lang="pl-PL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statynami</a:t>
            </a:r>
            <a:r>
              <a:rPr lang="pl-P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 kolei przy zwężeniu tętnic wewnątrzczaszkowych wynoszącym 70–99% może być uzasadnione dołączenie </a:t>
            </a:r>
            <a:r>
              <a:rPr lang="pl-P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klopidogrelu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dawce 75mg/dobę do kwasu acetylosalicylowego przez okres 90 dni. Nie zaleca się natomiast angioplastyki z lub bez </a:t>
            </a:r>
            <a:r>
              <a:rPr lang="pl-P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stentowania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ani pomostowania chirurgicznego.</a:t>
            </a:r>
            <a:r>
              <a:rPr lang="pl-PL" dirty="0" smtClean="0">
                <a:effectLst/>
              </a:rPr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8606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l-PL" dirty="0" smtClean="0"/>
              <a:t>Udar </a:t>
            </a:r>
            <a:r>
              <a:rPr lang="pl-PL" dirty="0" err="1" smtClean="0"/>
              <a:t>sercowozatorowy</a:t>
            </a:r>
            <a:r>
              <a:rPr lang="pl-PL" dirty="0" smtClean="0"/>
              <a:t> jest w ok. 70% 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wywołany zatorem pochodzącym ze skrzepliny w uszku lewego przedsionka powstałej wskutek zaburzeń rytmu pochodzenia nadkomorowego, najczęściej migotania przedsionków</a:t>
            </a:r>
            <a:r>
              <a:rPr lang="pl-PL" baseline="0" dirty="0" smtClean="0">
                <a:effectLst/>
              </a:rPr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9858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Jeśli konieczne jest czasowe przerwanie doustnej </a:t>
            </a:r>
            <a:r>
              <a:rPr lang="pl-P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antykoagulacji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(np. z powodu zabiegu), uzasadniona jest terapia pomostowa z heparyną drobnocząsteczkową w dawce terapeutycznej. W takiej sytuacji należy jednak dokładnie rozważyć korzyści oraz ryzyko krwawienia, w tym śródczaszkowego.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157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5407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Rozwarstwienie tętnicy w odcinku </a:t>
            </a:r>
            <a:r>
              <a:rPr lang="pl-P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wewnątrzczaszkowym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może również prowadzić do wystąpienia </a:t>
            </a:r>
            <a:r>
              <a:rPr lang="pl-P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krwotoku podpajęczynówkowego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wiąże się wówczas ze znacznym (40%) ryzykiem nawrotowego krwawienia w ciągu pierwszego tygodnia. W takim przypadku konieczne jest leczenie </a:t>
            </a:r>
            <a:r>
              <a:rPr lang="pl-P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endowaskularne</a:t>
            </a:r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Zalecenia dla pacjentek z migreną z</a:t>
            </a:r>
            <a:r>
              <a:rPr lang="pl-P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aurą </a:t>
            </a:r>
            <a:r>
              <a:rPr lang="mr-I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pl-P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rzucenie palenia tytoniu, unikanie doustnej antykoncepcji hormonalnej i HTZ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8738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przypadku</a:t>
            </a:r>
            <a:r>
              <a:rPr lang="pl-PL" baseline="0" dirty="0" smtClean="0"/>
              <a:t> ESUS wciąż stosujemy kwas acetylosalicylowy w profilaktyce wtórnej.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834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8016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DA78-868C-421C-A395-DEABF9680A02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4910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8363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130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26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156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930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105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221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46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987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97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017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CDED3-9C45-42DC-820D-065E778C18DB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B3171-AC56-4020-95C2-19E393E77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279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1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tif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6181" y="1374011"/>
            <a:ext cx="8915399" cy="2987218"/>
          </a:xfrm>
          <a:noFill/>
        </p:spPr>
        <p:txBody>
          <a:bodyPr>
            <a:noAutofit/>
          </a:bodyPr>
          <a:lstStyle/>
          <a:p>
            <a:r>
              <a:rPr lang="pl-PL" sz="3600" dirty="0">
                <a:solidFill>
                  <a:srgbClr val="0070C0"/>
                </a:solidFill>
                <a:latin typeface="Calibri" panose="020F0502020204030204" pitchFamily="34" charset="0"/>
              </a:rPr>
              <a:t>UDAR MÓZGU</a:t>
            </a:r>
            <a:br>
              <a:rPr lang="pl-PL" sz="3600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pl-PL" sz="1800" dirty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pl-PL" sz="1800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pl-PL" sz="3600" dirty="0">
                <a:solidFill>
                  <a:srgbClr val="0070C0"/>
                </a:solidFill>
                <a:latin typeface="Calibri" panose="020F0502020204030204" pitchFamily="34" charset="0"/>
              </a:rPr>
              <a:t>PROFILAKTYKA WTÓRNA</a:t>
            </a:r>
            <a:br>
              <a:rPr lang="pl-PL" sz="3600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endParaRPr lang="pl-PL" sz="3600" dirty="0"/>
          </a:p>
        </p:txBody>
      </p:sp>
      <p:pic>
        <p:nvPicPr>
          <p:cNvPr id="4" name="Obraz 3" descr="C:\Users\INWEST~1\AppData\Local\Temp\Rar$DIa4092.10328\logo_FE_Wiedza_Edukacja_Rozwoj_rgb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879" y="209401"/>
            <a:ext cx="129857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az 4" descr="C:\Users\start\AppData\Local\Temp\Rar$DIa3424.32389\EU_EFS_rgb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308" y="209401"/>
            <a:ext cx="207454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 descr="C:\Users\INWEST~1\AppData\Local\Temp\Rar$DIa3776.16707\znak_barw_rp_poziom_szara_ramka_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13" y="209401"/>
            <a:ext cx="164782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logo_n255ewZasób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5" y="5837663"/>
            <a:ext cx="1105569" cy="61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2238531" y="537599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b="1" dirty="0">
                <a:latin typeface="Calibri" panose="020F0502020204030204" pitchFamily="34" charset="0"/>
              </a:rPr>
              <a:t>AGNIESZKA SŁOWIK, MARCIN WNUK</a:t>
            </a:r>
          </a:p>
          <a:p>
            <a:pPr algn="ctr"/>
            <a:r>
              <a:rPr lang="pl-PL" dirty="0" smtClean="0">
                <a:latin typeface="Calibri" panose="020F0502020204030204" pitchFamily="34" charset="0"/>
              </a:rPr>
              <a:t>Szpital Uniwersytecki w Krakowie</a:t>
            </a:r>
            <a:endParaRPr lang="pl-PL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93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wtórna w chorobie małych naczyń (SVD)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Nie odbiega od postępowania standardowego w profilaktyce wtórnej udaru niedokrwiennego mózgu i obejmuje: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Ø"/>
            </a:pP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Modyfikację naczyniowych czynników ryzyka,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zwłaszcza cukrzycy i nadciśnienia</a:t>
            </a:r>
            <a:b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tętniczego (wartości SBP powinny być niższe niż 130mmHg)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Ø"/>
            </a:pPr>
            <a:endParaRPr lang="pl-PL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Ø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Stosowanie </a:t>
            </a: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leku przeciwpłytkowego oraz </a:t>
            </a:r>
            <a:r>
              <a:rPr lang="pl-PL" sz="2400" b="1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statyny</a:t>
            </a: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33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Leki przeciwzakrzepowe w udarze innym niż CE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pacjentów po udarze niedokrwiennym mózgu o etiologii innej niż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sercowozatorowa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zaleca się następujące leki przeciwpłytkowe w profilaktyce wtórnej udaru:</a:t>
            </a:r>
          </a:p>
          <a:p>
            <a:pPr marL="800100" lvl="1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Kwas acetylosalicylowy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(ASA) w </a:t>
            </a:r>
            <a:r>
              <a:rPr lang="pl-PL" sz="2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monoterapii</a:t>
            </a:r>
            <a:r>
              <a:rPr lang="pl-PL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75mg/dobę</a:t>
            </a:r>
          </a:p>
          <a:p>
            <a:pPr lvl="1" algn="l">
              <a:buClr>
                <a:srgbClr val="FF0000"/>
              </a:buClr>
            </a:pP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ALBO</a:t>
            </a:r>
          </a:p>
          <a:p>
            <a:pPr marL="800100" lvl="1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Dipirydamol</a:t>
            </a: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o przedłużonym uwalnianiu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 x 200mg w połączeniu z ASA 2 x 25mg</a:t>
            </a:r>
          </a:p>
          <a:p>
            <a:pPr lvl="1" algn="l">
              <a:buClr>
                <a:srgbClr val="FF0000"/>
              </a:buClr>
            </a:pP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ALBO</a:t>
            </a:r>
          </a:p>
          <a:p>
            <a:pPr marL="800100" lvl="1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Klopidogrel</a:t>
            </a: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 </a:t>
            </a:r>
            <a:r>
              <a:rPr lang="pl-PL" sz="2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monoterapii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75mg/dobę (także u osób uczulonych na ASA)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Przy nieskuteczności ASA nie zwiększać jego dawki, ale rozważyć zamianę na inny lek przeciwpłytkowy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pacjentów po udarze niedokrwiennym mózgu o etiologii innej niż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sercowozatorowa</a:t>
            </a:r>
            <a:r>
              <a:rPr lang="pl-PL" sz="2400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pl-PL" sz="240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nie zaleca się leczenia doustnymi antykoagulantami</a:t>
            </a: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38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 udarze wywołanym innymi przyczynami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Blaszki miażdżycowe łuku aorty</a:t>
            </a:r>
            <a:endParaRPr lang="pl-PL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800" cap="none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Rozwarstwienie tętnic domózgowych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pl-PL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Przetrwały otwór owalny (PFO)</a:t>
            </a:r>
            <a:b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pl-PL" sz="22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Zespoły </a:t>
            </a:r>
            <a:r>
              <a:rPr lang="pl-PL" sz="22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nadkrzepliwości</a:t>
            </a:r>
            <a:endParaRPr lang="pl-PL" sz="22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l">
              <a:buClr>
                <a:srgbClr val="FF0000"/>
              </a:buClr>
            </a:pPr>
            <a:endParaRPr lang="pl-PL" sz="1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9924480" y="6245126"/>
            <a:ext cx="20330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</a:pPr>
            <a:r>
              <a:rPr lang="pl-PL" sz="1600" dirty="0" smtClean="0">
                <a:latin typeface="Calibri" panose="020F0502020204030204" pitchFamily="34" charset="0"/>
              </a:rPr>
              <a:t>[</a:t>
            </a:r>
            <a:r>
              <a:rPr lang="pl-PL" sz="1600" i="1" dirty="0" err="1" smtClean="0">
                <a:latin typeface="Calibri" panose="020F0502020204030204" pitchFamily="34" charset="0"/>
              </a:rPr>
              <a:t>Kernan</a:t>
            </a:r>
            <a:r>
              <a:rPr lang="pl-PL" sz="1600" i="1" dirty="0" smtClean="0">
                <a:latin typeface="Calibri" panose="020F0502020204030204" pitchFamily="34" charset="0"/>
              </a:rPr>
              <a:t>, </a:t>
            </a:r>
            <a:r>
              <a:rPr lang="pl-PL" sz="1600" i="1" dirty="0" err="1" smtClean="0">
                <a:latin typeface="Calibri" panose="020F0502020204030204" pitchFamily="34" charset="0"/>
              </a:rPr>
              <a:t>Stroke</a:t>
            </a:r>
            <a:r>
              <a:rPr lang="pl-PL" sz="1600" i="1" dirty="0" smtClean="0">
                <a:latin typeface="Calibri" panose="020F0502020204030204" pitchFamily="34" charset="0"/>
              </a:rPr>
              <a:t>, 2014</a:t>
            </a:r>
            <a:r>
              <a:rPr lang="pl-PL" sz="1600" dirty="0" smtClean="0">
                <a:latin typeface="Calibri" panose="020F0502020204030204" pitchFamily="34" charset="0"/>
              </a:rPr>
              <a:t>]</a:t>
            </a:r>
            <a:endParaRPr lang="pl-PL" sz="1600" dirty="0">
              <a:latin typeface="Calibri" panose="020F0502020204030204" pitchFamily="34" charset="0"/>
            </a:endParaRP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5317958" y="1111348"/>
            <a:ext cx="6639580" cy="4631726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Lek przeciwpłytkowy + </a:t>
            </a:r>
            <a:r>
              <a:rPr lang="pl-PL" sz="2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statyna</a:t>
            </a:r>
            <a:endParaRPr lang="pl-PL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endParaRPr lang="pl-PL" sz="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Lek przeciwpłytkowy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(preferowany, gdy duży zawał, rozwarstwienie odcinka wewnątrzczaszkowego) </a:t>
            </a: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ALBO</a:t>
            </a:r>
            <a:b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Lek przeciwkrzepliwy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(preferowany, gdy ciężka </a:t>
            </a:r>
            <a:r>
              <a:rPr lang="pl-PL" sz="2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stenoza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w rozwarstwionej tętnicy, zakrzep lub tętniak rzekomy)</a:t>
            </a:r>
          </a:p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endParaRPr lang="pl-PL" sz="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Leczenie zabiegowe</a:t>
            </a:r>
            <a:b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(gdy zakrzepica żylna </a:t>
            </a:r>
            <a:r>
              <a:rPr lang="pl-PL" sz="2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kkd</a:t>
            </a:r>
            <a:r>
              <a:rPr lang="pl-PL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doustne antykoagulanty)</a:t>
            </a:r>
            <a:endParaRPr lang="pl-PL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endParaRPr lang="pl-PL" sz="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Calibri" panose="020F0502020204030204" pitchFamily="34" charset="0"/>
              <a:buChar char="→"/>
            </a:pP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Lek przeciwpłytkowy</a:t>
            </a:r>
            <a:b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(gdy zespół antyfosfolipidowy 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rozważyć doustne antykoagulanty)</a:t>
            </a:r>
            <a:endParaRPr lang="pl-PL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49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wtórna w udarze </a:t>
            </a:r>
            <a:r>
              <a:rPr lang="pl-PL" sz="34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kryptogennym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Obejmuje stosowanie </a:t>
            </a: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leku przeciwpłytkowego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pacjentów z udarem </a:t>
            </a:r>
            <a:r>
              <a:rPr lang="pl-PL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kryptogennym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ważne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wykluczenie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sercowopochodnego źródła zatorowości poprzez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wykonanie: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Ø"/>
            </a:pP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przedłużonego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monitorowania </a:t>
            </a:r>
            <a:r>
              <a:rPr lang="pl-PL" sz="24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Holter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EKG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(przez przynajmniej 30 dni w ciągu pół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roku</a:t>
            </a:r>
            <a:b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od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udaru) w celu wykrycia napadowego migotania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przedsionków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Ø"/>
            </a:pP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echokardiografii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przezprzełykowej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(zalecana zwłaszcza u pacjentów &lt;45 r.ż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.,</a:t>
            </a:r>
            <a:b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z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podejrzeniem zakrzepu w uszku lewego przedsionka lub współistniejącej patologii aorty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dotychczasowych badaniach nie wykazano przewagi </a:t>
            </a:r>
            <a:r>
              <a:rPr lang="pl-PL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warfaryny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nad kwasem acetylosalicylowym u chorych z udarem </a:t>
            </a:r>
            <a:r>
              <a:rPr lang="pl-PL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kryptogennym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w odniesieniu do ryzyka nawrotowego udaru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niedokrwiennego mózgu lub zgonu</a:t>
            </a: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20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554864"/>
            <a:ext cx="9706708" cy="4126317"/>
          </a:xfrm>
        </p:spPr>
        <p:txBody>
          <a:bodyPr anchor="ctr">
            <a:normAutofit/>
          </a:bodyPr>
          <a:lstStyle/>
          <a:p>
            <a:pPr algn="ctr"/>
            <a:r>
              <a:rPr lang="pl-PL" dirty="0" smtClean="0">
                <a:solidFill>
                  <a:srgbClr val="0070C0"/>
                </a:solidFill>
                <a:latin typeface="Calibri" panose="020F0502020204030204" pitchFamily="34" charset="0"/>
              </a:rPr>
              <a:t>KRWOTOK ŚRÓDMÓZGOWY</a:t>
            </a:r>
            <a:br>
              <a:rPr lang="pl-PL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pl-PL" sz="2200" dirty="0" smtClean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pl-PL" sz="2200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pl-PL" sz="43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wtórna</a:t>
            </a:r>
            <a:endParaRPr lang="pl-PL" sz="43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4781545"/>
            <a:ext cx="9155307" cy="1556745"/>
          </a:xfrm>
        </p:spPr>
        <p:txBody>
          <a:bodyPr>
            <a:normAutofit/>
          </a:bodyPr>
          <a:lstStyle/>
          <a:p>
            <a:pPr algn="ctr"/>
            <a:endParaRPr lang="pl-PL" sz="2400" cap="none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7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Krwotok śródmózgowy </a:t>
            </a:r>
            <a:r>
              <a:rPr lang="mr-IN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–</a:t>
            </a:r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profilaktyka wtórna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Nadciśnienie tętnicze </a:t>
            </a:r>
            <a:r>
              <a:rPr lang="mr-IN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najważniejszy modyfikowalny czynnik ryzyka nawrotowego krwotoku śródmózgowego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Leczenie hipotensyjne z RR &lt; 140/90mmHg (przy współistniejącej cukrzycy lub przewlekłej chorobie nerek &lt; 130/80mmHg) </a:t>
            </a:r>
            <a:r>
              <a:rPr lang="mr-IN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preferowane zwłaszcza połączenie inhibitora </a:t>
            </a:r>
            <a:r>
              <a:rPr lang="pl-PL" sz="2400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konwertazy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angiotensyny z </a:t>
            </a:r>
            <a:r>
              <a:rPr lang="pl-PL" sz="2400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diuretykiem</a:t>
            </a: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Unikanie spożywania alkoholu</a:t>
            </a:r>
            <a:endParaRPr lang="pl-PL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44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1105662"/>
          </a:xfrm>
        </p:spPr>
        <p:txBody>
          <a:bodyPr>
            <a:no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Przywracanie doustnej </a:t>
            </a:r>
            <a:r>
              <a:rPr lang="pl-PL" sz="34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antykoagulacji</a:t>
            </a:r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po krwotoku śródmózgowym u pacjentów z migotaniem przedsionków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943924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Decyzja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zależna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od ryzyka kolejnego zakrzepowego incydentu tętniczego lub żylnego, ryzyka nawrotowego krwawienia oraz stanu pacjenta </a:t>
            </a:r>
            <a:r>
              <a:rPr lang="mr-IN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podejmowana indywidualnie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 pacjentów z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przeciwwskazaniami do doustnej </a:t>
            </a:r>
            <a:r>
              <a:rPr lang="pl-PL" sz="24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antykoagulacji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(przebyte krwawienie zagrażające życiu wywołane przyczyną niemożliwą do usunięcia lub wyleczenia, współistniejąca mózgowa </a:t>
            </a:r>
            <a:r>
              <a:rPr lang="pl-PL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angiopatia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amyloidowa)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rozważyć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zamknięcie uszka lewego przedsionka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 pacjentów po przebytym krwotoku śródmózgowym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najpierw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przeanalizować obecność czynników przemawiających za wycofaniem lub ponownym włączeniem doustnych </a:t>
            </a: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antykoagulantów</a:t>
            </a:r>
            <a:endParaRPr lang="pl-PL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Jeśli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stwierdzi się wskazania do kontynuacji leczenia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przeciwkrzepliwego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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włączyć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antykoagulanty z niskim ryzykiem krwawienia śródczaszkowego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pl-PL" sz="2400" b="1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NOAc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)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po 4–8 tygodniach od </a:t>
            </a: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krwotoku</a:t>
            </a: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Wytyczne ESC 2016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589" y="0"/>
            <a:ext cx="5561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87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chorób układu sercowo-naczyniowego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buClr>
                <a:srgbClr val="FF0000"/>
              </a:buClr>
            </a:pPr>
            <a:r>
              <a:rPr lang="pl-PL" sz="24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Dziękuję za uwagę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Lepiej zapobiegać niż leczyć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760" y="1872213"/>
            <a:ext cx="8382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3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1258" y="1469569"/>
            <a:ext cx="11930742" cy="2922813"/>
          </a:xfrm>
          <a:noFill/>
        </p:spPr>
        <p:txBody>
          <a:bodyPr>
            <a:noAutofit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600" dirty="0"/>
              <a:t/>
            </a:r>
            <a:br>
              <a:rPr lang="pl-PL" sz="3600" dirty="0"/>
            </a:br>
            <a:r>
              <a:rPr lang="pl-PL" sz="3200" b="1" dirty="0" smtClean="0">
                <a:solidFill>
                  <a:schemeClr val="tx2"/>
                </a:solidFill>
              </a:rPr>
              <a:t>Projekt </a:t>
            </a:r>
            <a:r>
              <a:rPr lang="pl-PL" sz="3200" b="1" dirty="0">
                <a:solidFill>
                  <a:schemeClr val="tx2"/>
                </a:solidFill>
              </a:rPr>
              <a:t>nr POWR.05.01.00-00-0032/17 „Profilaktyka chorób naczyń mózgowych szansą na długie życie” współfinansowany przez Unię Europejską ze środków Europejskiego Funduszu Społecznego w ramach Programu Operacyjnego Wiedza Edukacja Rozwój </a:t>
            </a:r>
            <a:r>
              <a:rPr lang="pl-PL" sz="3200" b="1" dirty="0" smtClean="0">
                <a:solidFill>
                  <a:schemeClr val="tx2"/>
                </a:solidFill>
              </a:rPr>
              <a:t>2014-2020</a:t>
            </a:r>
            <a:endParaRPr lang="pl-PL" sz="3200" b="1" dirty="0">
              <a:solidFill>
                <a:schemeClr val="tx2"/>
              </a:solidFill>
            </a:endParaRPr>
          </a:p>
        </p:txBody>
      </p:sp>
      <p:pic>
        <p:nvPicPr>
          <p:cNvPr id="4" name="Obraz 3" descr="C:\Users\INWEST~1\AppData\Local\Temp\Rar$DIa4092.10328\logo_FE_Wiedza_Edukacja_Rozwoj_rgb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879" y="209401"/>
            <a:ext cx="129857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az 4" descr="C:\Users\start\AppData\Local\Temp\Rar$DIa3424.32389\EU_EFS_rgb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308" y="209401"/>
            <a:ext cx="207454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 descr="C:\Users\INWEST~1\AppData\Local\Temp\Rar$DIa3776.16707\znak_barw_rp_poziom_szara_ramka_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13" y="209401"/>
            <a:ext cx="164782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logo_n255ewZasób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5" y="5837663"/>
            <a:ext cx="1105569" cy="61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95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 zrobić, </a:t>
            </a:r>
            <a:r>
              <a:rPr lang="pl-PL" sz="3400" dirty="0">
                <a:solidFill>
                  <a:srgbClr val="0070C0"/>
                </a:solidFill>
                <a:latin typeface="Calibri" panose="020F0502020204030204" pitchFamily="34" charset="0"/>
              </a:rPr>
              <a:t>j</a:t>
            </a:r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eśli nie można zastosować leczenia przyczynowego</a:t>
            </a:r>
            <a:r>
              <a:rPr lang="pl-PL" sz="3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?</a:t>
            </a:r>
            <a:endParaRPr lang="pl-PL" sz="3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 fontScale="92500"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 ostrej fazie udaru niedokrwiennego mózgu zaleca się wówczas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kwas acetylosalicylowy</a:t>
            </a:r>
            <a:b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(jako jedyny lek przeciwpłytkowy) – podanie 160</a:t>
            </a:r>
            <a:r>
              <a:rPr lang="mr-IN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325mg tego leku doustnie w ciągu 48 godzin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od wystąpienia objawów udaru i kontynuacja tego leczenia przez 2</a:t>
            </a:r>
            <a:r>
              <a:rPr lang="mr-IN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4 tygodni redukuje ryzyko zgonu i kolejnego udaru mózgu w niewielkim, ale istotnym statystycznie stopniu (NNT=111)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>
              <a:buClr>
                <a:srgbClr val="FF0000"/>
              </a:buClr>
            </a:pPr>
            <a:r>
              <a:rPr lang="pl-PL" sz="2400" strike="sngStrike" dirty="0" smtClean="0">
                <a:solidFill>
                  <a:srgbClr val="FF0000"/>
                </a:solidFill>
                <a:latin typeface="Calibri" panose="020F0502020204030204" pitchFamily="34" charset="0"/>
              </a:rPr>
              <a:t>HEPARYNA W DAWCE LECZNICZEJ W </a:t>
            </a:r>
            <a:r>
              <a:rPr lang="pl-PL" sz="2400" strike="sngStrike" dirty="0">
                <a:solidFill>
                  <a:srgbClr val="FF0000"/>
                </a:solidFill>
                <a:latin typeface="Calibri" panose="020F0502020204030204" pitchFamily="34" charset="0"/>
              </a:rPr>
              <a:t>UDARZE NIEDOKRWIENNYM </a:t>
            </a:r>
            <a:r>
              <a:rPr lang="pl-PL" sz="2400" strike="sngStrike" dirty="0" smtClean="0">
                <a:solidFill>
                  <a:srgbClr val="FF0000"/>
                </a:solidFill>
                <a:latin typeface="Calibri" panose="020F0502020204030204" pitchFamily="34" charset="0"/>
              </a:rPr>
              <a:t>MÓZGU</a:t>
            </a: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Stosowanie heparyny niefrakcjonowanej lub drobnocząsteczkowej w dawce leczniczej w ostrej fazie udaru niedokrwiennego mózgu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nie ma uzasadnienia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 nie jest rekomendowane niezależnie od intencji (profilaktyka wtórna udaru, terapia ratunkowa przy nasilającym się deficycie neurologicznym, poprawa rokowania); jakikolwiek korzystny efekt kliniczny był w badaniach niwelowany przez powikłania krwotoczne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Nie ma wskazań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do stosowania w udarze niedokrwiennym mózgu leków o działaniu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neuroprotekcyjnym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lub naczyniorozszerzającym (np.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piracetam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nicergolina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winpocetyna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 algn="r">
              <a:buClr>
                <a:srgbClr val="FF0000"/>
              </a:buClr>
            </a:pP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6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Jauch</a:t>
            </a:r>
            <a:r>
              <a:rPr lang="pl-PL" sz="16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6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6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2013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75332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Leczenie </a:t>
            </a:r>
            <a:r>
              <a:rPr lang="pl-PL" sz="34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statynami</a:t>
            </a:r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w udarze niedokrwiennym mózgu</a:t>
            </a:r>
            <a:endParaRPr lang="pl-PL" sz="3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pacjentów po udarze mózgu lub TIA bez współistniejącej choroby niedokrwiennej serca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atorwastatyna</a:t>
            </a:r>
            <a:r>
              <a:rPr lang="pl-PL" sz="24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 dawce 80mg/dobę zmniejszała ryzyko kolejnego udaru w ciągu 5 lat o 16%, niezależne od wyjściowego poziomu lipidów (osiągnięcie poziomu LDL &lt;70mg/dl wiązało się z 28% redukcją ryzyka udaru)</a:t>
            </a:r>
          </a:p>
          <a:p>
            <a:pPr>
              <a:buClr>
                <a:srgbClr val="FF0000"/>
              </a:buClr>
            </a:pPr>
            <a:r>
              <a:rPr lang="pl-PL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i="1" dirty="0">
                <a:solidFill>
                  <a:schemeClr val="tx1"/>
                </a:solidFill>
                <a:latin typeface="Calibri" panose="020F0502020204030204" pitchFamily="34" charset="0"/>
              </a:rPr>
              <a:t>B</a:t>
            </a:r>
            <a:r>
              <a:rPr lang="pl-PL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adanie SPARCL, NEJM, 2006</a:t>
            </a:r>
            <a:r>
              <a:rPr lang="pl-PL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</a:p>
        </p:txBody>
      </p:sp>
      <p:sp>
        <p:nvSpPr>
          <p:cNvPr id="4" name="PoleTekstowe 3"/>
          <p:cNvSpPr txBox="1"/>
          <p:nvPr/>
        </p:nvSpPr>
        <p:spPr>
          <a:xfrm>
            <a:off x="119361" y="3739016"/>
            <a:ext cx="11986102" cy="255454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Calibri" charset="0"/>
                <a:ea typeface="Calibri" charset="0"/>
                <a:cs typeface="Calibri" charset="0"/>
              </a:rPr>
              <a:t>W badaniach klinicznych </a:t>
            </a:r>
            <a:r>
              <a:rPr lang="pl-PL" sz="2000" dirty="0" smtClean="0">
                <a:latin typeface="Calibri" charset="0"/>
                <a:ea typeface="Calibri" charset="0"/>
                <a:cs typeface="Calibri" charset="0"/>
              </a:rPr>
              <a:t>wykazano, </a:t>
            </a:r>
            <a:r>
              <a:rPr lang="pl-PL" sz="2000" dirty="0">
                <a:latin typeface="Calibri" charset="0"/>
                <a:ea typeface="Calibri" charset="0"/>
                <a:cs typeface="Calibri" charset="0"/>
              </a:rPr>
              <a:t>że terapia </a:t>
            </a:r>
            <a:r>
              <a:rPr lang="pl-PL" sz="2000" dirty="0" err="1">
                <a:latin typeface="Calibri" charset="0"/>
                <a:ea typeface="Calibri" charset="0"/>
                <a:cs typeface="Calibri" charset="0"/>
              </a:rPr>
              <a:t>statynami</a:t>
            </a:r>
            <a:r>
              <a:rPr lang="pl-PL" sz="2000" dirty="0">
                <a:latin typeface="Calibri" charset="0"/>
                <a:ea typeface="Calibri" charset="0"/>
                <a:cs typeface="Calibri" charset="0"/>
              </a:rPr>
              <a:t> może w niewielkim, ale istotnym statystycznie </a:t>
            </a:r>
            <a:r>
              <a:rPr lang="pl-PL" sz="2000" dirty="0" smtClean="0">
                <a:latin typeface="Calibri" charset="0"/>
                <a:ea typeface="Calibri" charset="0"/>
                <a:cs typeface="Calibri" charset="0"/>
              </a:rPr>
              <a:t>stopniu</a:t>
            </a:r>
            <a:br>
              <a:rPr lang="pl-PL" sz="20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000" dirty="0" smtClean="0">
                <a:latin typeface="Calibri" charset="0"/>
                <a:ea typeface="Calibri" charset="0"/>
                <a:cs typeface="Calibri" charset="0"/>
              </a:rPr>
              <a:t>zwiększać </a:t>
            </a:r>
            <a:r>
              <a:rPr lang="pl-PL" sz="2000" dirty="0">
                <a:latin typeface="Calibri" charset="0"/>
                <a:ea typeface="Calibri" charset="0"/>
                <a:cs typeface="Calibri" charset="0"/>
              </a:rPr>
              <a:t>ryzyko krwotoku śródmózgowego, przy czym największe zagrożenie stwierdza się u osób rasy </a:t>
            </a:r>
            <a:r>
              <a:rPr lang="pl-PL" sz="2000" dirty="0" smtClean="0">
                <a:latin typeface="Calibri" charset="0"/>
                <a:ea typeface="Calibri" charset="0"/>
                <a:cs typeface="Calibri" charset="0"/>
              </a:rPr>
              <a:t>azjatyckiej</a:t>
            </a:r>
            <a:br>
              <a:rPr lang="pl-PL" sz="20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000" dirty="0" smtClean="0">
                <a:latin typeface="Calibri" charset="0"/>
                <a:ea typeface="Calibri" charset="0"/>
                <a:cs typeface="Calibri" charset="0"/>
              </a:rPr>
              <a:t>z </a:t>
            </a:r>
            <a:r>
              <a:rPr lang="pl-PL" sz="2000" dirty="0">
                <a:latin typeface="Calibri" charset="0"/>
                <a:ea typeface="Calibri" charset="0"/>
                <a:cs typeface="Calibri" charset="0"/>
              </a:rPr>
              <a:t>wywiadem chorób naczyniowych </a:t>
            </a:r>
            <a:r>
              <a:rPr lang="pl-PL" sz="2000" dirty="0" smtClean="0">
                <a:latin typeface="Calibri" charset="0"/>
                <a:ea typeface="Calibri" charset="0"/>
                <a:cs typeface="Calibri" charset="0"/>
              </a:rPr>
              <a:t>mózgu.</a:t>
            </a:r>
            <a:br>
              <a:rPr lang="pl-PL" sz="2000" dirty="0" smtClean="0">
                <a:latin typeface="Calibri" charset="0"/>
                <a:ea typeface="Calibri" charset="0"/>
                <a:cs typeface="Calibri" charset="0"/>
              </a:rPr>
            </a:br>
            <a:endParaRPr lang="pl-PL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  <a:t>Szacuje </a:t>
            </a:r>
            <a:r>
              <a:rPr lang="pl-PL" sz="2000" b="1" dirty="0">
                <a:latin typeface="Calibri" charset="0"/>
                <a:ea typeface="Calibri" charset="0"/>
                <a:cs typeface="Calibri" charset="0"/>
              </a:rPr>
              <a:t>się, że stosowanie </a:t>
            </a:r>
            <a:r>
              <a:rPr lang="pl-PL" sz="2000" b="1" dirty="0" err="1">
                <a:latin typeface="Calibri" charset="0"/>
                <a:ea typeface="Calibri" charset="0"/>
                <a:cs typeface="Calibri" charset="0"/>
              </a:rPr>
              <a:t>statyn</a:t>
            </a:r>
            <a:r>
              <a:rPr lang="pl-PL" sz="2000" b="1" dirty="0">
                <a:latin typeface="Calibri" charset="0"/>
                <a:ea typeface="Calibri" charset="0"/>
                <a:cs typeface="Calibri" charset="0"/>
              </a:rPr>
              <a:t> u 10 000 pacjentów przez okres 5 lat wiąże się:</a:t>
            </a:r>
          </a:p>
          <a:p>
            <a:pPr marL="342900" lvl="0" indent="-342900">
              <a:buFont typeface="Arial" charset="0"/>
              <a:buChar char="•"/>
            </a:pPr>
            <a: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  <a:t>z </a:t>
            </a:r>
            <a:r>
              <a:rPr lang="pl-PL" sz="2000" b="1" dirty="0">
                <a:latin typeface="Calibri" charset="0"/>
                <a:ea typeface="Calibri" charset="0"/>
                <a:cs typeface="Calibri" charset="0"/>
              </a:rPr>
              <a:t>ryzykiem 5–10 przypadków krwotoku śródmózgowego,</a:t>
            </a:r>
          </a:p>
          <a:p>
            <a:pPr marL="342900" lvl="0" indent="-342900">
              <a:buFont typeface="Arial" charset="0"/>
              <a:buChar char="•"/>
            </a:pPr>
            <a: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  <a:t>z </a:t>
            </a:r>
            <a:r>
              <a:rPr lang="pl-PL" sz="2000" b="1" dirty="0">
                <a:latin typeface="Calibri" charset="0"/>
                <a:ea typeface="Calibri" charset="0"/>
                <a:cs typeface="Calibri" charset="0"/>
              </a:rPr>
              <a:t>redukcją zdarzeń sercowo-naczyniowych, w tym udaru niedokrwiennego mózgu, w liczbie 1000 w </a:t>
            </a:r>
            <a: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  <a:t>ramach</a:t>
            </a:r>
            <a:b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  <a:t>profilaktyki </a:t>
            </a:r>
            <a:r>
              <a:rPr lang="pl-PL" sz="2000" b="1" dirty="0">
                <a:latin typeface="Calibri" charset="0"/>
                <a:ea typeface="Calibri" charset="0"/>
                <a:cs typeface="Calibri" charset="0"/>
              </a:rPr>
              <a:t>wtórnej i 500 w profilaktyce pierwotnej</a:t>
            </a:r>
            <a:r>
              <a:rPr lang="pl-PL" sz="2000" b="1" dirty="0" smtClean="0">
                <a:latin typeface="Calibri" charset="0"/>
                <a:ea typeface="Calibri" charset="0"/>
                <a:cs typeface="Calibri" charset="0"/>
              </a:rPr>
              <a:t>.</a:t>
            </a:r>
            <a:endParaRPr lang="pl-PL" sz="20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2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554864"/>
            <a:ext cx="9706708" cy="4126317"/>
          </a:xfrm>
        </p:spPr>
        <p:txBody>
          <a:bodyPr anchor="ctr">
            <a:normAutofit/>
          </a:bodyPr>
          <a:lstStyle/>
          <a:p>
            <a:pPr algn="ctr"/>
            <a:r>
              <a:rPr lang="pl-PL" dirty="0" smtClean="0">
                <a:solidFill>
                  <a:srgbClr val="0070C0"/>
                </a:solidFill>
                <a:latin typeface="Calibri" panose="020F0502020204030204" pitchFamily="34" charset="0"/>
              </a:rPr>
              <a:t>UDAR NIEDOKRWIENNY MÓZGU</a:t>
            </a:r>
            <a:br>
              <a:rPr lang="pl-PL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pl-PL" sz="2200" dirty="0" smtClean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pl-PL" sz="2200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pl-PL" sz="43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wtórna</a:t>
            </a:r>
            <a:endParaRPr lang="pl-PL" sz="43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4781545"/>
            <a:ext cx="9155307" cy="1556745"/>
          </a:xfrm>
        </p:spPr>
        <p:txBody>
          <a:bodyPr>
            <a:normAutofit/>
          </a:bodyPr>
          <a:lstStyle/>
          <a:p>
            <a:pPr algn="ctr"/>
            <a:endParaRPr lang="pl-PL" sz="2400" cap="none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32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Udar niedokrwienny mózgu – profilaktyka wtórna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algn="l">
              <a:buClr>
                <a:srgbClr val="FF0000"/>
              </a:buClr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CEL: zmniejszenie ryzyka kolejnego udaru niedokrwiennego mózgu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l">
              <a:buClr>
                <a:srgbClr val="FF0000"/>
              </a:buClr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Profilaktyka wtórna udaru obejmuje: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Modyfikację naczyniowych czynników ryzyka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(dieta śródziemnomorska, aktywność fizyczna, zaprzestanie palenia tytoniu)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Włączenie leczenia specyficznego dla etiologii udaru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(podstawą terapii są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leki przeciwpłytkowe i </a:t>
            </a:r>
            <a:r>
              <a:rPr lang="pl-PL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statyna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algn="l">
              <a:buClr>
                <a:srgbClr val="FF0000"/>
              </a:buClr>
            </a:pPr>
            <a:endParaRPr lang="pl-PL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l">
              <a:buClr>
                <a:srgbClr val="FF0000"/>
              </a:buClr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Profilaktyka wtórna powinna być wdrożona jak najszybciej od wystąpienia udaru</a:t>
            </a: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</a:p>
          <a:p>
            <a:pPr algn="l">
              <a:buClr>
                <a:srgbClr val="FF0000"/>
              </a:buClr>
            </a:pP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35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wtórna w chorobie dużych naczyń (LVD)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 fontScale="92500"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Przy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tożstronnym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zwężeniu (70–99%) tętnicy szyjnej wewnętrznej należy wykonać </a:t>
            </a:r>
            <a:r>
              <a:rPr lang="pl-PL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endarterektomię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(CEA) lub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angioplastykę ze </a:t>
            </a:r>
            <a:r>
              <a:rPr lang="pl-PL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stentowaniem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(CAS), przy czym o rodzaju zabiegu decyduje głównie dostęp do doświadczonych operatorów wykonujących CEA lub CAS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z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okołoproceduralnym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ryzykiem udaru lub zgonu poniżej 6%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Optymalny moment wykonania procedury u pacjentów po TIA lub niewielkim udarze stanowią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2 pierwsze tygodnie od zachorowania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osób &gt; 70 r.ż. CEA może wiązać się z lepszym rokowaniem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CAS jest zalecana u pacjentów ze zwiększonym ryzykiem operacyjnym i znieczulenia ogólnego,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ze zwężeniem powyżej kąta żuchwy, z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restenozą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po </a:t>
            </a:r>
            <a:r>
              <a:rPr lang="pl-PL" sz="2400" dirty="0">
                <a:solidFill>
                  <a:schemeClr val="tx1"/>
                </a:solidFill>
                <a:latin typeface="Calibri" panose="020F0502020204030204" pitchFamily="34" charset="0"/>
              </a:rPr>
              <a:t>CEA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lub w przypadku wcześniejszej radioterapii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Wszyscy pacjenci z LVD powinni otrzymać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lek przeciwpłytkowy oraz </a:t>
            </a:r>
            <a:r>
              <a:rPr lang="pl-PL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statynę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w wysokich dawkach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Nie należy intensywnie obniżać ciśnienia tętniczego (!) </a:t>
            </a:r>
            <a:r>
              <a:rPr lang="mr-IN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ryzyko nasilenia zmian niedokrwiennych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Przy krytycznym zwężeniu tętnicy w układzie kręgowo-podstawnym zaleca się leczenie farmakologiczne</a:t>
            </a:r>
            <a:endParaRPr lang="pl-PL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16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 udarze wywołanym migotaniem przedsionków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Zgodnie ze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skalą CHA</a:t>
            </a:r>
            <a:r>
              <a:rPr lang="pl-PL" sz="2400" b="1" baseline="-25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DS</a:t>
            </a:r>
            <a:r>
              <a:rPr lang="pl-PL" sz="2400" b="1" baseline="-25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-VASc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pacjentów z migotaniem przedsionków (napadowym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lub utrwalonym) po przebytym udarze niedokrwiennym mózgu lub TIA należy włączyć leczenie przeciwkrzepliwe doustnymi antykoagulantami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Preferowane są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nowe doustne antykoagulanty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(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NOAc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800100" lvl="1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dirty="0">
                <a:solidFill>
                  <a:schemeClr val="tx1"/>
                </a:solidFill>
                <a:latin typeface="Calibri" panose="020F0502020204030204" pitchFamily="34" charset="0"/>
              </a:rPr>
              <a:t>S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tosowane tylko w niezastawkowym migotaniu przedsionków</a:t>
            </a:r>
          </a:p>
          <a:p>
            <a:pPr marL="800100" lvl="1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Dawkowanie zależy głównie od </a:t>
            </a:r>
            <a:r>
              <a:rPr lang="pl-PL" sz="2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klirensu</a:t>
            </a:r>
            <a:r>
              <a:rPr lang="pl-PL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kreatyniny</a:t>
            </a:r>
          </a:p>
          <a:p>
            <a:pPr lvl="1" algn="l">
              <a:buClr>
                <a:srgbClr val="FF0000"/>
              </a:buClr>
            </a:pPr>
            <a:endParaRPr lang="pl-PL" sz="1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Przy współistniejącej wadzie zastawkowej serca należy zastosować </a:t>
            </a:r>
            <a:r>
              <a:rPr lang="pl-PL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warfarynę</a:t>
            </a:r>
            <a:r>
              <a:rPr lang="pl-PL" sz="2400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pl-PL" sz="240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lub </a:t>
            </a:r>
            <a:r>
              <a:rPr lang="pl-PL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acenokumarol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z wydłużeniem INR w przedziale 2,0 – 3,0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Kwas acetylosalicylowy 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można dołączyć do doustnego antykoagulantu jedynie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pacjentów z ostrym zespołem wieńcowym lub po niedawnym założeniu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stentu</a:t>
            </a:r>
            <a:endParaRPr lang="pl-PL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73" y="832513"/>
            <a:ext cx="8934450" cy="55626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073" y="1111348"/>
            <a:ext cx="9383390" cy="554571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073" y="1111348"/>
            <a:ext cx="10751590" cy="4014834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267287" y="1111348"/>
            <a:ext cx="11690252" cy="403187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l-PL" sz="2400" b="1" dirty="0" err="1" smtClean="0">
                <a:latin typeface="Calibri" charset="0"/>
                <a:ea typeface="Calibri" charset="0"/>
                <a:cs typeface="Calibri" charset="0"/>
              </a:rPr>
              <a:t>NOAc</a:t>
            </a:r>
            <a:r>
              <a:rPr lang="pl-PL" sz="2400" b="1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mr-IN" sz="2400" b="1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pl-PL" sz="2400" b="1" dirty="0" smtClean="0">
                <a:latin typeface="Calibri" charset="0"/>
                <a:ea typeface="Calibri" charset="0"/>
                <a:cs typeface="Calibri" charset="0"/>
              </a:rPr>
              <a:t>praktyczne aspekty</a:t>
            </a:r>
          </a:p>
          <a:p>
            <a:endParaRPr lang="pl-PL" sz="800" b="1" dirty="0" smtClean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Tx/>
              <a:buChar char="-"/>
            </a:pP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Główne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zalety 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NOAc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mr-IN" sz="2400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ok. 2-krotnie mniejsze ryzyko krwawienia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śródczaszkowego</a:t>
            </a:r>
            <a:br>
              <a:rPr lang="pl-PL" sz="2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w porównaniu z </a:t>
            </a:r>
            <a:r>
              <a:rPr lang="pl-PL" sz="2400" smtClean="0">
                <a:latin typeface="Calibri" charset="0"/>
                <a:ea typeface="Calibri" charset="0"/>
                <a:cs typeface="Calibri" charset="0"/>
              </a:rPr>
              <a:t>warfaryną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+ szybki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początek działania (już po pierwszej dawce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171450" indent="-171450">
              <a:buFontTx/>
              <a:buChar char="-"/>
            </a:pPr>
            <a:endParaRPr lang="pl-PL" sz="800" dirty="0" smtClean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Tx/>
              <a:buChar char="-"/>
            </a:pP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Konieczna okresowa (przynajmniej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2</a:t>
            </a:r>
            <a:r>
              <a:rPr lang="mr-IN" sz="2400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3 razy w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roku) kontrola 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klirensu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kreatyniny</a:t>
            </a:r>
          </a:p>
          <a:p>
            <a:pPr marL="171450" indent="-171450">
              <a:buFontTx/>
              <a:buChar char="-"/>
            </a:pPr>
            <a:endParaRPr lang="pl-PL" sz="8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Tx/>
              <a:buChar char="-"/>
            </a:pP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Niektóre </a:t>
            </a:r>
            <a:r>
              <a:rPr lang="pl-PL" sz="2400" dirty="0" err="1">
                <a:latin typeface="Calibri" charset="0"/>
                <a:ea typeface="Calibri" charset="0"/>
                <a:cs typeface="Calibri" charset="0"/>
              </a:rPr>
              <a:t>NOAc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 mogą zwiększać ryzyko krwawienia z przewodu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pokarmowego</a:t>
            </a:r>
            <a:br>
              <a:rPr lang="pl-PL" sz="2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w porównaniu z 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warfaryną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dabigatran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2 x 150mg, </a:t>
            </a:r>
            <a:r>
              <a:rPr lang="pl-PL" sz="2400" dirty="0" err="1">
                <a:latin typeface="Calibri" charset="0"/>
                <a:ea typeface="Calibri" charset="0"/>
                <a:cs typeface="Calibri" charset="0"/>
              </a:rPr>
              <a:t>rywaroksaban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 niezależnie od dawki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), najbezpieczniejsze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pod tym względem </a:t>
            </a:r>
            <a:r>
              <a:rPr lang="mr-IN" sz="2400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apiksaban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pl-PL" sz="2400" dirty="0" err="1">
                <a:latin typeface="Calibri" charset="0"/>
                <a:ea typeface="Calibri" charset="0"/>
                <a:cs typeface="Calibri" charset="0"/>
              </a:rPr>
              <a:t>dabigatran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 2 x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110mg</a:t>
            </a:r>
          </a:p>
          <a:p>
            <a:pPr marL="171450" indent="-171450">
              <a:buFontTx/>
              <a:buChar char="-"/>
            </a:pPr>
            <a:endParaRPr lang="pl-PL" sz="8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Tx/>
              <a:buChar char="-"/>
            </a:pP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Konieczne zażywanie </a:t>
            </a:r>
            <a:r>
              <a:rPr lang="pl-PL" sz="2400" dirty="0" err="1">
                <a:latin typeface="Calibri" charset="0"/>
                <a:ea typeface="Calibri" charset="0"/>
                <a:cs typeface="Calibri" charset="0"/>
              </a:rPr>
              <a:t>NOAc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 w regularnych odstępach czasowych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(z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uwagi na krótki okres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półtrwania tych leków)</a:t>
            </a:r>
            <a:endParaRPr lang="pl-PL" sz="2400" dirty="0">
              <a:latin typeface="Calibri" charset="0"/>
              <a:ea typeface="Calibri" charset="0"/>
              <a:cs typeface="Calibri" charset="0"/>
            </a:endParaRPr>
          </a:p>
          <a:p>
            <a:endParaRPr lang="pl-PL" sz="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37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 udarze wywołanym migotaniem przedsionków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Jeśli pacjent nie jest w stanie wykonywać okresowej kontroli INR (np. chory niechodzący,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z zespołem otępiennym, zaburzeniami świadomości) lub ma zwiększone ryzyko urazu głowy (np. nieopanowana padaczka, częste upadki), w pierwszej kolejności rozważyć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NOAs</a:t>
            </a:r>
            <a:endParaRPr lang="pl-PL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Najbardziej korzystny </a:t>
            </a:r>
            <a:r>
              <a:rPr lang="pl-PL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moment wprowadzenia terapii doustnymi antykoagulantami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po udarze niedokrwiennym mózgu stanowi doba 4.–14. od zachorowania, ale czas rozpoczęcia leczenia jest determinowany nasileniem deficytu neurologicznego zgodnie</a:t>
            </a:r>
            <a:b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z zaleceniami EHRA z 2015 r.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 przypadku dużego ryzyka </a:t>
            </a:r>
            <a:r>
              <a:rPr lang="pl-PL" sz="2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ukrwotocznienia</a:t>
            </a:r>
            <a:r>
              <a:rPr lang="pl-P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udaru niedokrwiennego mózgu (rozległy udar, transformacja krwotoczna w wyjściowym badaniu TK, niekontrolowane nadciśnienie tętnicze, skłonność do krwawień) należy opóźnić moment wprowadzenia terapii doustnymi antykoagulantami o ponad 14 dni od zachorowania</a:t>
            </a: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Heidbuchel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Europace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2015; 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62" y="992505"/>
            <a:ext cx="8267700" cy="5591175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26" y="826126"/>
            <a:ext cx="8447674" cy="592393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26" y="0"/>
            <a:ext cx="5853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7286" y="220862"/>
            <a:ext cx="11690252" cy="611651"/>
          </a:xfrm>
        </p:spPr>
        <p:txBody>
          <a:bodyPr>
            <a:normAutofit/>
          </a:bodyPr>
          <a:lstStyle/>
          <a:p>
            <a:pPr algn="l"/>
            <a:r>
              <a:rPr lang="pl-PL" sz="3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Profilaktyka w udarze wywołanym migotaniem przedsionków</a:t>
            </a:r>
            <a:endParaRPr lang="pl-PL" sz="3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7286" y="1111348"/>
            <a:ext cx="11690252" cy="5472332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badaniach klinicznych oceniano znaczenie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zamknięcia uszka lewego </a:t>
            </a: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przedsionka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za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pomocą urządzenia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WATCHMAN</a:t>
            </a: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Wykazano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, że skuteczność tej metody w profilaktyce udaru niedokrwiennego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mózgu</a:t>
            </a:r>
            <a:b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 pacjentów z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migotaniem przedsionków była porównywalna do terapii </a:t>
            </a:r>
            <a:r>
              <a:rPr lang="pl-PL" sz="2400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warfaryną</a:t>
            </a: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Zamknięcie </a:t>
            </a:r>
            <a:r>
              <a:rPr lang="pl-PL" sz="24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uszka lewego przedsionka </a:t>
            </a:r>
            <a:r>
              <a:rPr lang="pl-PL" sz="24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można rozważyć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chorych z 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przeciwskazaniami</a:t>
            </a:r>
            <a:b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do 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stosowania doustnych antykoagulantów (np. pacjenci ze współistniejącą </a:t>
            </a:r>
            <a:r>
              <a:rPr lang="pl-PL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angiopatią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amyloidową), ciężkimi powikłaniami krwotocznymi (masywne krwawienia) lub znacznego stopnia niewydolnością nerek (</a:t>
            </a:r>
            <a:r>
              <a:rPr lang="pl-PL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klirens</a:t>
            </a:r>
            <a:r>
              <a:rPr lang="pl-PL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kreatyniny &lt;15ml/min/1,73m</a:t>
            </a:r>
            <a:r>
              <a:rPr lang="pl-PL" sz="2400" baseline="30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r>
              <a:rPr lang="pl-PL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pl-PL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lvl="1" algn="r">
              <a:buClr>
                <a:srgbClr val="FF0000"/>
              </a:buClr>
            </a:pP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[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Fisher, Front 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Neurol</a:t>
            </a:r>
            <a:r>
              <a:rPr lang="pl-PL" sz="15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, 2013; </a:t>
            </a:r>
            <a:r>
              <a:rPr lang="pl-PL" sz="15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Kernan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pl-PL" sz="1500" i="1" dirty="0" err="1">
                <a:solidFill>
                  <a:schemeClr val="tx1"/>
                </a:solidFill>
                <a:latin typeface="Calibri" panose="020F0502020204030204" pitchFamily="34" charset="0"/>
              </a:rPr>
              <a:t>Stroke</a:t>
            </a:r>
            <a:r>
              <a:rPr lang="pl-PL" sz="1500" i="1" dirty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  <a:r>
              <a:rPr lang="pl-PL" sz="1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]</a:t>
            </a:r>
            <a:endParaRPr lang="pl-PL" sz="15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087" y="911111"/>
            <a:ext cx="2428875" cy="2723171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993" y="3634282"/>
            <a:ext cx="2707337" cy="3171224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>
            <a:off x="4005330" y="1115112"/>
            <a:ext cx="8043911" cy="427809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pl-PL" sz="800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W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przewidywaniu ryzyka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krwawienia wewnątrzczaszkowego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w trakcie leczenia przeciwkrzepliwego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pomocne badanie </a:t>
            </a:r>
            <a:r>
              <a:rPr lang="pl-PL" sz="2400" b="1" dirty="0">
                <a:latin typeface="Calibri" charset="0"/>
                <a:ea typeface="Calibri" charset="0"/>
                <a:cs typeface="Calibri" charset="0"/>
              </a:rPr>
              <a:t>MR głowy z sekwencją </a:t>
            </a:r>
            <a:r>
              <a:rPr lang="pl-PL" sz="2400" b="1" dirty="0" smtClean="0">
                <a:latin typeface="Calibri" charset="0"/>
                <a:ea typeface="Calibri" charset="0"/>
                <a:cs typeface="Calibri" charset="0"/>
              </a:rPr>
              <a:t>SWI</a:t>
            </a:r>
          </a:p>
          <a:p>
            <a:pPr marL="342900" indent="-342900">
              <a:buFont typeface="Arial" charset="0"/>
              <a:buChar char="•"/>
            </a:pPr>
            <a:endParaRPr lang="pl-PL" sz="800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Badanie warto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wykonać u starszych pacjentów z migotaniem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przedsionków </a:t>
            </a:r>
            <a:r>
              <a:rPr lang="mr-IN" sz="2400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pozwala na uwidocznienie 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mikrokrwotoków</a:t>
            </a:r>
            <a:endParaRPr lang="pl-PL" sz="2400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charset="0"/>
              <a:buChar char="•"/>
            </a:pPr>
            <a:endParaRPr lang="pl-PL" sz="800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Obecność mnogich </a:t>
            </a:r>
            <a:r>
              <a:rPr lang="pl-PL" sz="2400" dirty="0" err="1" smtClean="0">
                <a:latin typeface="Calibri" charset="0"/>
                <a:ea typeface="Calibri" charset="0"/>
                <a:cs typeface="Calibri" charset="0"/>
              </a:rPr>
              <a:t>mikrokrwotoków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 (szczególnie</a:t>
            </a:r>
            <a:br>
              <a:rPr lang="pl-PL" sz="2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w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lokalizacji korowej typowej dla mózgowej </a:t>
            </a:r>
            <a:r>
              <a:rPr lang="pl-PL" sz="2400" dirty="0" err="1">
                <a:latin typeface="Calibri" charset="0"/>
                <a:ea typeface="Calibri" charset="0"/>
                <a:cs typeface="Calibri" charset="0"/>
              </a:rPr>
              <a:t>angiopatii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amyloidowej)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w ilości powyżej 10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stanowi według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wytycznych ESC z 2016 r.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czynnik,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który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przemawia</a:t>
            </a:r>
            <a:br>
              <a:rPr lang="pl-PL" sz="2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za </a:t>
            </a:r>
            <a:r>
              <a:rPr lang="pl-PL" sz="2400" dirty="0">
                <a:latin typeface="Calibri" charset="0"/>
                <a:ea typeface="Calibri" charset="0"/>
                <a:cs typeface="Calibri" charset="0"/>
              </a:rPr>
              <a:t>przerwaniem terapii doustnymi </a:t>
            </a:r>
            <a:r>
              <a:rPr lang="pl-PL" sz="2400" dirty="0" smtClean="0">
                <a:latin typeface="Calibri" charset="0"/>
                <a:ea typeface="Calibri" charset="0"/>
                <a:cs typeface="Calibri" charset="0"/>
              </a:rPr>
              <a:t>antykoagulantami</a:t>
            </a:r>
          </a:p>
          <a:p>
            <a:pPr marL="342900" indent="-342900">
              <a:buFont typeface="Arial" charset="0"/>
              <a:buChar char="•"/>
            </a:pPr>
            <a:endParaRPr lang="pl-PL" sz="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74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6541</TotalTime>
  <Words>900</Words>
  <Application>Microsoft Office PowerPoint</Application>
  <PresentationFormat>Panoramiczny</PresentationFormat>
  <Paragraphs>168</Paragraphs>
  <Slides>18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Mangal</vt:lpstr>
      <vt:lpstr>Wingdings</vt:lpstr>
      <vt:lpstr>Motyw pakietu Office</vt:lpstr>
      <vt:lpstr>UDAR MÓZGU  PROFILAKTYKA WTÓRNA </vt:lpstr>
      <vt:lpstr>Co zrobić, jeśli nie można zastosować leczenia przyczynowego?</vt:lpstr>
      <vt:lpstr>Leczenie statynami w udarze niedokrwiennym mózgu</vt:lpstr>
      <vt:lpstr>UDAR NIEDOKRWIENNY MÓZGU  Profilaktyka wtórna</vt:lpstr>
      <vt:lpstr>Udar niedokrwienny mózgu – profilaktyka wtórna</vt:lpstr>
      <vt:lpstr>Profilaktyka wtórna w chorobie dużych naczyń (LVD)</vt:lpstr>
      <vt:lpstr>Profilaktyka w udarze wywołanym migotaniem przedsionków</vt:lpstr>
      <vt:lpstr>Profilaktyka w udarze wywołanym migotaniem przedsionków</vt:lpstr>
      <vt:lpstr>Profilaktyka w udarze wywołanym migotaniem przedsionków</vt:lpstr>
      <vt:lpstr>Profilaktyka wtórna w chorobie małych naczyń (SVD)</vt:lpstr>
      <vt:lpstr>Leki przeciwzakrzepowe w udarze innym niż CE</vt:lpstr>
      <vt:lpstr>Profilaktyka w udarze wywołanym innymi przyczynami</vt:lpstr>
      <vt:lpstr>Profilaktyka wtórna w udarze kryptogennym</vt:lpstr>
      <vt:lpstr>KRWOTOK ŚRÓDMÓZGOWY  Profilaktyka wtórna</vt:lpstr>
      <vt:lpstr>Krwotok śródmózgowy – profilaktyka wtórna</vt:lpstr>
      <vt:lpstr>Przywracanie doustnej antykoagulacji po krwotoku śródmózgowym u pacjentów z migotaniem przedsionków</vt:lpstr>
      <vt:lpstr>Profilaktyka chorób układu sercowo-naczyniowego</vt:lpstr>
      <vt:lpstr>  Projekt nr POWR.05.01.00-00-0032/17 „Profilaktyka chorób naczyń mózgowych szansą na długie życie” współfinansowany przez Unię Europejską ze środków Europejskiego Funduszu Społecznego w ramach Programu Operacyjnego Wiedza Edukacja Rozwój 2014-2020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Nowoczesne terapie w stwardnieniu rozsianym</dc:title>
  <dc:creator>Ala i Marcin</dc:creator>
  <cp:lastModifiedBy>Agnieszka Sułek</cp:lastModifiedBy>
  <cp:revision>237</cp:revision>
  <dcterms:created xsi:type="dcterms:W3CDTF">2016-01-30T10:51:13Z</dcterms:created>
  <dcterms:modified xsi:type="dcterms:W3CDTF">2022-07-26T07:38:18Z</dcterms:modified>
</cp:coreProperties>
</file>